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78" r:id="rId2"/>
    <p:sldId id="260" r:id="rId3"/>
    <p:sldId id="263" r:id="rId4"/>
    <p:sldId id="265" r:id="rId5"/>
    <p:sldId id="276" r:id="rId6"/>
    <p:sldId id="258" r:id="rId7"/>
    <p:sldId id="264" r:id="rId8"/>
    <p:sldId id="275" r:id="rId9"/>
    <p:sldId id="277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6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F8267-93E3-423C-A986-D5704B0A125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7353C-F8FB-4220-99C5-CB6116284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7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NOTES</a:t>
            </a:r>
            <a:r>
              <a:rPr lang="en-US" dirty="0" smtClean="0"/>
              <a:t>: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Emphasize joint work with collaborators to overall CAPAM efforts …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Reauthorization of M-SFCMA (2007)</a:t>
            </a:r>
          </a:p>
          <a:p>
            <a:pPr marL="422275" lvl="1" indent="-157163" algn="l">
              <a:buSzPct val="8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Produce higher quality and more frequent stock assessments on a broader range of animals</a:t>
            </a:r>
          </a:p>
          <a:p>
            <a:pPr marL="422275" lvl="1" indent="-157163" algn="l">
              <a:buSzPct val="8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Adopt ACLs and related accountability measures on all exploited species under Federal purview</a:t>
            </a:r>
          </a:p>
          <a:p>
            <a:pPr marL="422275" lvl="1" indent="-157163" algn="l">
              <a:buSzPct val="8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Prepare potential researchers for stock assessment work 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indent="-166688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marL="422275" lvl="1" indent="-157163" algn="l">
              <a:buSzPct val="8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Evaluate/improve methods/practices…</a:t>
            </a:r>
          </a:p>
          <a:p>
            <a:pPr marL="569913" lvl="2" indent="-157163" algn="l"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2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Particular focus is modeling issues associated with contemporary fishery models used for management advice</a:t>
            </a:r>
          </a:p>
          <a:p>
            <a:pPr marL="717550" lvl="3" indent="-138113" algn="l">
              <a:buClr>
                <a:srgbClr val="7030A0"/>
              </a:buClr>
              <a:buSzPct val="80000"/>
              <a:buFont typeface="Wingdings" pitchFamily="2" charset="2"/>
              <a:buChar char="ü"/>
            </a:pPr>
            <a:r>
              <a:rPr lang="en-US" sz="2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Size/age-structured, multiple data source, integrated, and flexible platforms, such as </a:t>
            </a:r>
            <a:r>
              <a:rPr lang="en-US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sz="2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MULTIFAN-C</a:t>
            </a:r>
            <a:r>
              <a:rPr lang="en-US" sz="2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L, and </a:t>
            </a:r>
            <a:r>
              <a:rPr lang="en-US" sz="27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CASAL</a:t>
            </a:r>
            <a:endParaRPr lang="en-US" sz="27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22275" lvl="1" indent="-157163" algn="l">
              <a:buSzPct val="80000"/>
              <a:buFont typeface="Courier New" pitchFamily="49" charset="0"/>
              <a:buChar char="o"/>
            </a:pP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Afford educational and training opportunities …</a:t>
            </a:r>
          </a:p>
          <a:p>
            <a:pPr marL="569913" lvl="2" indent="-157163" algn="l"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2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Particular focus on analytical/applied positions that directly contribute to stock assessment/fishery management</a:t>
            </a:r>
          </a:p>
          <a:p>
            <a:pPr marL="265113" indent="-166688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 programs and specific projects</a:t>
            </a:r>
          </a:p>
          <a:p>
            <a:pPr marL="422275" lvl="1" indent="-157163" algn="l">
              <a:buSzPct val="80000"/>
              <a:buFont typeface="Courier New" pitchFamily="49" charset="0"/>
              <a:buChar char="o"/>
            </a:pPr>
            <a:r>
              <a:rPr lang="en-US" sz="3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Good practices in stock assessment modeling</a:t>
            </a: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569913" lvl="2" indent="-157163" algn="l">
              <a:buClr>
                <a:schemeClr val="tx2"/>
              </a:buClr>
              <a:buSzPct val="80000"/>
              <a:buFont typeface="Wingdings" pitchFamily="2" charset="2"/>
              <a:buChar char="v"/>
            </a:pPr>
            <a:r>
              <a:rPr lang="en-US" sz="2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2-3</a:t>
            </a:r>
            <a:r>
              <a:rPr lang="en-US" sz="290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aseline="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yr</a:t>
            </a:r>
            <a:r>
              <a:rPr lang="en-US" sz="290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time-frame for </a:t>
            </a:r>
            <a:r>
              <a:rPr lang="en-US" sz="2900" i="0" baseline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‘projects’</a:t>
            </a:r>
            <a:endParaRPr lang="en-US" sz="3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F6DF9-376B-454B-9F3A-8AAFB59B43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2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F6DF9-376B-454B-9F3A-8AAFB59B43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F6DF9-376B-454B-9F3A-8AAFB59B43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7946E7-D650-4168-A950-B32B1933C7F6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9AF8B3-388E-4DFB-A50D-F02D18CB25C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Image_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Image_0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Image_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819400"/>
            <a:ext cx="7315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Remote participants</a:t>
            </a:r>
            <a:r>
              <a:rPr lang="en-US" dirty="0" smtClean="0"/>
              <a:t>, </a:t>
            </a:r>
          </a:p>
          <a:p>
            <a:r>
              <a:rPr lang="en-US" sz="3200" dirty="0" smtClean="0"/>
              <a:t>Audio log in has changed</a:t>
            </a:r>
          </a:p>
          <a:p>
            <a:r>
              <a:rPr lang="en-US" sz="3200" dirty="0" smtClean="0"/>
              <a:t>toll free, </a:t>
            </a:r>
            <a:r>
              <a:rPr lang="en-US" sz="3200" dirty="0"/>
              <a:t>d</a:t>
            </a:r>
            <a:r>
              <a:rPr lang="en-US" sz="3200" dirty="0" smtClean="0"/>
              <a:t>ial into 1(866)692-4538 </a:t>
            </a:r>
          </a:p>
          <a:p>
            <a:r>
              <a:rPr lang="en-US" sz="3200" dirty="0" smtClean="0"/>
              <a:t>code: </a:t>
            </a:r>
            <a:r>
              <a:rPr lang="en-US" sz="3200" dirty="0" smtClean="0"/>
              <a:t>258961</a:t>
            </a:r>
          </a:p>
          <a:p>
            <a:endParaRPr lang="en-US" sz="3200" dirty="0"/>
          </a:p>
          <a:p>
            <a:r>
              <a:rPr lang="en-US" sz="3200" dirty="0" smtClean="0"/>
              <a:t>For International numbers please e-mail</a:t>
            </a:r>
          </a:p>
          <a:p>
            <a:r>
              <a:rPr lang="en-US" sz="3200" dirty="0" smtClean="0"/>
              <a:t>David.kacev@noaa.gov</a:t>
            </a:r>
            <a:endParaRPr lang="en-US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2361395" y="882006"/>
            <a:ext cx="4725205" cy="1204595"/>
            <a:chOff x="3352800" y="838200"/>
            <a:chExt cx="4725205" cy="1204595"/>
          </a:xfrm>
        </p:grpSpPr>
        <p:pic>
          <p:nvPicPr>
            <p:cNvPr id="4" name="Picture 3" descr="K:\CAPAM\Logos\CAPAM_Logo_Final_Madeline.png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35" t="30603" b="12481"/>
            <a:stretch/>
          </p:blipFill>
          <p:spPr bwMode="auto">
            <a:xfrm>
              <a:off x="3352800" y="838200"/>
              <a:ext cx="3542345" cy="12045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3514725" y="1607501"/>
              <a:ext cx="4563280" cy="328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solidFill>
                    <a:srgbClr val="0F243E"/>
                  </a:solidFill>
                  <a:effectLst/>
                  <a:latin typeface="Times New Roman"/>
                  <a:ea typeface="Calibri"/>
                  <a:cs typeface="Times New Roman"/>
                </a:rPr>
                <a:t>Center for the Advancement of Population Assessment Methodology</a:t>
              </a:r>
              <a:endParaRPr lang="en-US" sz="1200" dirty="0">
                <a:effectLst/>
                <a:latin typeface="Times New Roman"/>
                <a:ea typeface="Calibri"/>
                <a:cs typeface="Times New Roman"/>
              </a:endParaRPr>
            </a:p>
          </p:txBody>
        </p:sp>
        <p:pic>
          <p:nvPicPr>
            <p:cNvPr id="6" name="Picture 5" descr="K:\CAPAM\Logos\CAPAM_Logo_Final_Madeline.png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08" t="18452" r="66943" b="16742"/>
            <a:stretch/>
          </p:blipFill>
          <p:spPr bwMode="auto">
            <a:xfrm>
              <a:off x="6495095" y="938527"/>
              <a:ext cx="667705" cy="66897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36014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5029200"/>
          </a:xfrm>
        </p:spPr>
        <p:txBody>
          <a:bodyPr>
            <a:normAutofit/>
          </a:bodyPr>
          <a:lstStyle/>
          <a:p>
            <a:pPr marL="138112" algn="l">
              <a:buClr>
                <a:schemeClr val="tx2"/>
              </a:buClr>
              <a:buSzPct val="120000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3850" lvl="1" algn="l">
              <a:buSzPct val="75000"/>
            </a:pPr>
            <a:endParaRPr lang="en-US" sz="21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147638" algn="l">
              <a:buClr>
                <a:schemeClr val="tx2"/>
              </a:buClr>
              <a:buSzPct val="120000"/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371600"/>
            <a:ext cx="8001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20 October </a:t>
            </a:r>
            <a:r>
              <a:rPr lang="en-US" sz="3400" b="1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3400" b="1" i="1" dirty="0">
                <a:solidFill>
                  <a:srgbClr val="000000"/>
                </a:solidFill>
                <a:latin typeface="Times New Roman"/>
              </a:rPr>
              <a:t>Tuesday</a:t>
            </a:r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en-US" sz="1200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endParaRPr lang="en-US" sz="1200" b="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latin typeface="Times New Roman"/>
                <a:ea typeface="Calibri"/>
                <a:cs typeface="Times New Roman"/>
              </a:rPr>
              <a:t>8:30 am – 9:00 am	</a:t>
            </a:r>
            <a:r>
              <a:rPr lang="en-US" sz="2000" dirty="0" smtClean="0">
                <a:latin typeface="Times New Roman"/>
                <a:ea typeface="Calibri"/>
                <a:cs typeface="Times New Roman"/>
              </a:rPr>
              <a:t>Welcome/Overview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	Crone</a:t>
            </a: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9:00 am – 10:00 am	A1	Francis (IS)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10:00 am – 10:30 am	A2	Chang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10:30 am – 11:00 am	Break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11:00 am – 11:30 am	A3	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Kinzey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11:30 am – 12:00 pm	A4	Crone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12:00 pm – 1:30 pm	Lunch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1:30 pm – 2:00 pm	A5	</a:t>
            </a:r>
            <a:r>
              <a:rPr lang="en-US" sz="2000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Isley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2:00 pm – 2:30 pm	A6	</a:t>
            </a:r>
            <a:r>
              <a:rPr lang="en-US" sz="2000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Buckworth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2:30 pm – 3:00 pm	A7	</a:t>
            </a:r>
            <a:r>
              <a:rPr lang="en-US" sz="2000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Siddeek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3:00 pm – 3:30 pm	A8	</a:t>
            </a:r>
            <a:r>
              <a:rPr lang="en-US" sz="2000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Methot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3:30 pm – 4:00 pm	Break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3143250" algn="l"/>
                <a:tab pos="5829300" algn="l"/>
              </a:tabLst>
            </a:pPr>
            <a:r>
              <a:rPr lang="en-US" sz="2000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4:00 pm – 5:00 pm 	Group discussion – A</a:t>
            </a:r>
            <a:endParaRPr lang="en-US" sz="2000" dirty="0">
              <a:latin typeface="Times New Roman"/>
              <a:ea typeface="Calibri"/>
              <a:cs typeface="Times New Roman"/>
            </a:endParaRPr>
          </a:p>
          <a:p>
            <a:endParaRPr lang="es-ES" sz="20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67000" y="457200"/>
            <a:ext cx="35052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55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216223"/>
            <a:ext cx="63055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21 October (</a:t>
            </a:r>
            <a:r>
              <a:rPr lang="en-US" sz="3400" b="1" i="1" dirty="0" smtClean="0">
                <a:solidFill>
                  <a:srgbClr val="000000"/>
                </a:solidFill>
                <a:latin typeface="Times New Roman"/>
              </a:rPr>
              <a:t>Wednesday</a:t>
            </a:r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)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90800" y="381000"/>
            <a:ext cx="35052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4900" y="1981200"/>
            <a:ext cx="6477000" cy="4526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8:30 am – 9:00 am	A9	Peterson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9:00 am – 9:30 am	A10	Johnson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9:30 am – 10:00 am	A11	</a:t>
            </a:r>
            <a:r>
              <a:rPr lang="en-US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Wildermuth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10:00 am – 10:30 am	A12	</a:t>
            </a:r>
            <a:r>
              <a:rPr lang="en-US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Kotwicki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10:30 am – 11:00 am	Break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11:00 am – 12:00 pm	B1	Thorson (</a:t>
            </a:r>
            <a:r>
              <a:rPr lang="en-US" dirty="0" smtClean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IS)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12:00 pm – 12:30 pm	B2	</a:t>
            </a:r>
            <a:r>
              <a:rPr lang="en-US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Albertsen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12:30 pm – 2:00 pm	Lunch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2:00 pm – 2:30 pm	B3	Punt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2:30 pm – 3:30 pm	B4	</a:t>
            </a:r>
            <a:r>
              <a:rPr lang="en-US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Besbeas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(IS)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3:30 pm – 4:00 pm	Break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4:00 pm – 5:00 pm	Group discussion – B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914650" algn="l"/>
                <a:tab pos="4914900" algn="l"/>
                <a:tab pos="52006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5:30 pm – 8:30 pm	Party</a:t>
            </a:r>
            <a:endParaRPr lang="en-US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595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292423"/>
            <a:ext cx="63055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22 October (</a:t>
            </a:r>
            <a:r>
              <a:rPr lang="en-US" sz="3400" b="1" i="1" dirty="0" smtClean="0">
                <a:solidFill>
                  <a:srgbClr val="000000"/>
                </a:solidFill>
                <a:latin typeface="Times New Roman"/>
              </a:rPr>
              <a:t>Thursday</a:t>
            </a:r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)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47949" y="457200"/>
            <a:ext cx="35052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2057400"/>
            <a:ext cx="7010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latin typeface="Times New Roman"/>
                <a:ea typeface="Calibri"/>
                <a:cs typeface="Times New Roman"/>
              </a:rPr>
              <a:t>8:30 am – 9:30 am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	C1	Nielsen (IS)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9:30 pm – 10:00 pm	C2	Zhang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latin typeface="Times New Roman"/>
                <a:ea typeface="Calibri"/>
                <a:cs typeface="Times New Roman"/>
              </a:rPr>
              <a:t>10:00 am – 10:30 am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	C3	Rudd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10:30 am – 11:00 am	Break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11:00 am – 11:30 am	C4	Zheng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latin typeface="Times New Roman"/>
                <a:ea typeface="Calibri"/>
                <a:cs typeface="Times New Roman"/>
              </a:rPr>
              <a:t>11:30 am – 12:00 pm	C5	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Oliveros</a:t>
            </a:r>
            <a:r>
              <a:rPr lang="en-US" dirty="0">
                <a:latin typeface="Times New Roman"/>
                <a:ea typeface="Calibri"/>
                <a:cs typeface="Times New Roman"/>
              </a:rPr>
              <a:t>-Ramos</a:t>
            </a: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12:00 pm – 1:30 pm	Lunch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1:30 pm – 2:30 pm	Group </a:t>
            </a:r>
            <a:r>
              <a:rPr lang="en-US" dirty="0" smtClean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discussion – 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C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2:30 pm – 3:30 pm	D1	</a:t>
            </a:r>
            <a:r>
              <a:rPr lang="en-US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Piner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(IS)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3:30 pm – 4:00 pm	Break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4:00 pm – 4:30 pm	D2	Lee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686050" algn="l"/>
                <a:tab pos="50292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4:30 pm – 5:00 pm	D3	Wang</a:t>
            </a:r>
            <a:endParaRPr lang="en-US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252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350" y="1396603"/>
            <a:ext cx="63055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23 October (</a:t>
            </a:r>
            <a:r>
              <a:rPr lang="en-US" sz="3400" b="1" i="1" dirty="0" smtClean="0">
                <a:solidFill>
                  <a:srgbClr val="000000"/>
                </a:solidFill>
                <a:latin typeface="Times New Roman"/>
              </a:rPr>
              <a:t>Friday</a:t>
            </a:r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)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67000" y="536376"/>
            <a:ext cx="35052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6200" y="2286000"/>
            <a:ext cx="6362700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2514600" algn="l"/>
                <a:tab pos="4972050" algn="l"/>
              </a:tabLst>
            </a:pPr>
            <a:r>
              <a:rPr lang="en-US" dirty="0">
                <a:latin typeface="Times New Roman"/>
                <a:ea typeface="Calibri"/>
                <a:cs typeface="Times New Roman"/>
              </a:rPr>
              <a:t>8:30 am – 9:00 am	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D4	</a:t>
            </a:r>
            <a:r>
              <a:rPr lang="en-US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Carvalho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514600" algn="l"/>
                <a:tab pos="4972050" algn="l"/>
              </a:tabLst>
            </a:pPr>
            <a:r>
              <a:rPr lang="en-US" dirty="0">
                <a:latin typeface="Times New Roman"/>
                <a:ea typeface="Calibri"/>
                <a:cs typeface="Times New Roman"/>
              </a:rPr>
              <a:t>9:00 am – 9:30 am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	D5	Zhu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514600" algn="l"/>
                <a:tab pos="497205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9:30 am – 10:00 am	D6	</a:t>
            </a:r>
            <a:r>
              <a:rPr lang="en-US" dirty="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Sippel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514600" algn="l"/>
                <a:tab pos="4972050" algn="l"/>
              </a:tabLst>
            </a:pPr>
            <a:r>
              <a:rPr lang="en-US" dirty="0">
                <a:latin typeface="Times New Roman"/>
                <a:ea typeface="Calibri"/>
                <a:cs typeface="Times New Roman"/>
              </a:rPr>
              <a:t>10:00 am – 11:00 am	</a:t>
            </a:r>
            <a:r>
              <a:rPr lang="en-US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Group discussion – D</a:t>
            </a:r>
            <a:endParaRPr lang="en-US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2514600" algn="l"/>
                <a:tab pos="4972050" algn="l"/>
              </a:tabLst>
            </a:pPr>
            <a:r>
              <a:rPr lang="en-US" dirty="0">
                <a:latin typeface="Times New Roman"/>
                <a:ea typeface="Calibri"/>
                <a:cs typeface="Times New Roman"/>
              </a:rPr>
              <a:t>11:00 am	Closing	Maunder</a:t>
            </a:r>
            <a:endParaRPr lang="en-US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90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25065" y="4600573"/>
            <a:ext cx="65912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>
                <a:latin typeface="Arial Narrow" panose="020B0606020202030204" pitchFamily="34" charset="0"/>
                <a:cs typeface="Times New Roman" pitchFamily="18" charset="0"/>
              </a:rPr>
              <a:t>M. N. Maunder, P. R. Crone, B. X. Semmens, J. L. Valero</a:t>
            </a:r>
          </a:p>
          <a:p>
            <a:pPr algn="ctr"/>
            <a:r>
              <a:rPr lang="en-US" sz="1300" dirty="0" smtClean="0">
                <a:latin typeface="Arial Narrow" panose="020B0606020202030204" pitchFamily="34" charset="0"/>
                <a:cs typeface="Times New Roman" pitchFamily="18" charset="0"/>
              </a:rPr>
              <a:t>Center for the Advancement of Population Assessment Methodology (CAPAM)</a:t>
            </a:r>
          </a:p>
          <a:p>
            <a:pPr algn="ctr"/>
            <a:r>
              <a:rPr lang="es-ES" sz="1300" dirty="0" smtClean="0">
                <a:latin typeface="Arial Narrow" panose="020B0606020202030204" pitchFamily="34" charset="0"/>
                <a:cs typeface="Times New Roman" pitchFamily="18" charset="0"/>
              </a:rPr>
              <a:t>8901 La Jolla Shores Drive</a:t>
            </a:r>
            <a:endParaRPr lang="en-US" sz="1300" dirty="0" smtClean="0">
              <a:latin typeface="Arial Narrow" panose="020B0606020202030204" pitchFamily="34" charset="0"/>
              <a:cs typeface="Times New Roman" pitchFamily="18" charset="0"/>
            </a:endParaRPr>
          </a:p>
          <a:p>
            <a:pPr algn="ctr"/>
            <a:r>
              <a:rPr lang="es-ES" sz="1300" dirty="0" smtClean="0">
                <a:latin typeface="Arial Narrow" panose="020B0606020202030204" pitchFamily="34" charset="0"/>
                <a:cs typeface="Times New Roman" pitchFamily="18" charset="0"/>
              </a:rPr>
              <a:t>La Jolla, CA 92037, USA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6777" y="2209800"/>
            <a:ext cx="8554798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Data conflict and weighting, likelihood functions, and process error</a:t>
            </a:r>
          </a:p>
          <a:p>
            <a:pPr algn="ctr"/>
            <a:endParaRPr lang="en-US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300" b="1" i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Workshop Overview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180025" y="6459420"/>
            <a:ext cx="2813105" cy="386858"/>
          </a:xfrm>
        </p:spPr>
        <p:txBody>
          <a:bodyPr/>
          <a:lstStyle/>
          <a:p>
            <a:r>
              <a:rPr lang="en-US" sz="1800" b="1" i="1" dirty="0" smtClean="0">
                <a:solidFill>
                  <a:srgbClr val="002060"/>
                </a:solidFill>
              </a:rPr>
              <a:t>www.CAPAMresearch.org</a:t>
            </a:r>
            <a:endParaRPr lang="en-US" sz="1800" b="1" i="1" dirty="0">
              <a:solidFill>
                <a:srgbClr val="002060"/>
              </a:solidFill>
            </a:endParaRPr>
          </a:p>
        </p:txBody>
      </p:sp>
      <p:pic>
        <p:nvPicPr>
          <p:cNvPr id="14" name="Picture 13" descr="J:\CAPAM\Misc\Logo_IATTC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5655653"/>
            <a:ext cx="914400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_0"/>
          <p:cNvPicPr/>
          <p:nvPr/>
        </p:nvPicPr>
        <p:blipFill>
          <a:blip r:embed="rId3" r:link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806" y="5655653"/>
            <a:ext cx="844062" cy="838200"/>
          </a:xfrm>
          <a:prstGeom prst="rect">
            <a:avLst/>
          </a:prstGeom>
          <a:noFill/>
          <a:extLst/>
        </p:spPr>
      </p:pic>
      <p:grpSp>
        <p:nvGrpSpPr>
          <p:cNvPr id="16" name="Group 4"/>
          <p:cNvGrpSpPr>
            <a:grpSpLocks noChangeAspect="1"/>
          </p:cNvGrpSpPr>
          <p:nvPr/>
        </p:nvGrpSpPr>
        <p:grpSpPr bwMode="auto">
          <a:xfrm>
            <a:off x="7778262" y="5655653"/>
            <a:ext cx="984738" cy="907072"/>
            <a:chOff x="4848" y="3515"/>
            <a:chExt cx="672" cy="619"/>
          </a:xfrm>
        </p:grpSpPr>
        <p:sp>
          <p:nvSpPr>
            <p:cNvPr id="1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48" y="3515"/>
              <a:ext cx="672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3515"/>
              <a:ext cx="672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2361395" y="882006"/>
            <a:ext cx="4725205" cy="1204595"/>
            <a:chOff x="3352800" y="838200"/>
            <a:chExt cx="4725205" cy="1204595"/>
          </a:xfrm>
        </p:grpSpPr>
        <p:pic>
          <p:nvPicPr>
            <p:cNvPr id="10" name="Picture 9" descr="K:\CAPAM\Logos\CAPAM_Logo_Final_Madeline.png"/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35" t="30603" b="12481"/>
            <a:stretch/>
          </p:blipFill>
          <p:spPr bwMode="auto">
            <a:xfrm>
              <a:off x="3352800" y="838200"/>
              <a:ext cx="3542345" cy="12045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3514725" y="1607501"/>
              <a:ext cx="4563280" cy="328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solidFill>
                    <a:srgbClr val="0F243E"/>
                  </a:solidFill>
                  <a:effectLst/>
                  <a:latin typeface="Times New Roman"/>
                  <a:ea typeface="Calibri"/>
                  <a:cs typeface="Times New Roman"/>
                </a:rPr>
                <a:t>Center for the Advancement of Population Assessment Methodology</a:t>
              </a:r>
              <a:endParaRPr lang="en-US" sz="1200" dirty="0">
                <a:effectLst/>
                <a:latin typeface="Times New Roman"/>
                <a:ea typeface="Calibri"/>
                <a:cs typeface="Times New Roman"/>
              </a:endParaRPr>
            </a:p>
          </p:txBody>
        </p:sp>
        <p:pic>
          <p:nvPicPr>
            <p:cNvPr id="19" name="Picture 18" descr="K:\CAPAM\Logos\CAPAM_Logo_Final_Madeline.png"/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08" t="18452" r="66943" b="16742"/>
            <a:stretch/>
          </p:blipFill>
          <p:spPr bwMode="auto">
            <a:xfrm>
              <a:off x="6495095" y="938527"/>
              <a:ext cx="667705" cy="66897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0947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75613" y="1663695"/>
            <a:ext cx="9058862" cy="4813305"/>
          </a:xfrm>
          <a:prstGeom prst="rect">
            <a:avLst/>
          </a:prstGeom>
        </p:spPr>
        <p:txBody>
          <a:bodyPr vert="horz" lIns="0" tIns="45720" rIns="18288" bIns="45720" rtlCol="0">
            <a:normAutofit fontScale="47500" lnSpcReduction="20000"/>
          </a:bodyPr>
          <a:lstStyle>
            <a:lvl1pPr marL="0" marR="4572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marR="4572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467F"/>
              </a:buClr>
              <a:buSzPct val="135000"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CAPAM </a:t>
            </a:r>
            <a:r>
              <a:rPr lang="en-US" sz="4300" dirty="0" smtClean="0">
                <a:solidFill>
                  <a:srgbClr val="00467F"/>
                </a:solidFill>
                <a:latin typeface="Arial Narrow"/>
                <a:cs typeface="Times New Roman" pitchFamily="18" charset="0"/>
              </a:rPr>
              <a:t>e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stablished 2013 under </a:t>
            </a: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NOAA-SWFSC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          </a:t>
            </a: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/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 </a:t>
            </a: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IATTC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          </a:t>
            </a: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/ 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</a:t>
            </a: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UCSD-SIO</a:t>
            </a:r>
          </a:p>
          <a:p>
            <a:pPr marL="265113" marR="4572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467F"/>
              </a:buClr>
              <a:buSzPct val="135000"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Includes principal investigators, post-docs, research associates, collaborators, visiting scientists, advisory panel</a:t>
            </a:r>
          </a:p>
          <a:p>
            <a:pPr marL="265113" marR="4572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467F"/>
              </a:buClr>
              <a:buSzPct val="135000"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Mission</a:t>
            </a:r>
          </a:p>
          <a:p>
            <a:pPr marL="422275" marR="0" lvl="1" indent="-1571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ourier New" pitchFamily="49" charset="0"/>
              <a:buChar char="o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Research, education, and outreach that addresses animal population dynamics, model development, and fishery assessments associated with marine resources</a:t>
            </a:r>
          </a:p>
          <a:p>
            <a:pPr marL="265113" marR="4572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467F"/>
              </a:buClr>
              <a:buSzPct val="135000"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Objectives</a:t>
            </a:r>
          </a:p>
          <a:p>
            <a:pPr marL="422275" marR="0" lvl="1" indent="-1571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ourier New" pitchFamily="49" charset="0"/>
              <a:buChar char="o"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Evaluate/improve methods used in stock assessment model development and application</a:t>
            </a:r>
          </a:p>
          <a:p>
            <a:pPr marL="422275" marR="0" lvl="1" indent="-1571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ourier New" pitchFamily="49" charset="0"/>
              <a:buChar char="o"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Afford educational and training opportunities to prepare competent researchers in fishery science</a:t>
            </a:r>
          </a:p>
          <a:p>
            <a:pPr marL="422275" marR="0" lvl="1" indent="-1571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ourier New" pitchFamily="49" charset="0"/>
              <a:buChar char="o"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Deliverables include research papers, workshops, classes/short courses, stock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assessments</a:t>
            </a:r>
          </a:p>
          <a:p>
            <a:pPr marL="265113" marR="45720" lvl="0" indent="-16668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467F"/>
              </a:buClr>
              <a:buSzPct val="135000"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Main programs</a:t>
            </a:r>
          </a:p>
          <a:p>
            <a:pPr marL="422275" lvl="1" indent="-157163" algn="l">
              <a:buSzPct val="80000"/>
              <a:buFont typeface="Courier New" pitchFamily="49" charset="0"/>
              <a:buChar char="o"/>
              <a:defRPr/>
            </a:pPr>
            <a:r>
              <a:rPr kumimoji="0" lang="en-US" sz="3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Good practices in stock assessment modeling</a:t>
            </a:r>
            <a:r>
              <a:rPr kumimoji="0" lang="en-US" sz="3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</a:t>
            </a:r>
            <a:r>
              <a:rPr kumimoji="0" lang="en-US" sz="35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(workshops, visiting scientists, </a:t>
            </a:r>
            <a:r>
              <a:rPr kumimoji="0" lang="en-US" sz="3500" b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special issue publications,</a:t>
            </a:r>
            <a:r>
              <a:rPr lang="en-US" sz="3500" dirty="0">
                <a:solidFill>
                  <a:schemeClr val="accent1"/>
                </a:solidFill>
                <a:latin typeface="Arial Narrow"/>
                <a:cs typeface="Times New Roman" pitchFamily="18" charset="0"/>
              </a:rPr>
              <a:t> good practices </a:t>
            </a:r>
            <a:r>
              <a:rPr lang="en-US" sz="3500" dirty="0" smtClean="0">
                <a:solidFill>
                  <a:schemeClr val="accent1"/>
                </a:solidFill>
                <a:latin typeface="Arial Narrow"/>
                <a:cs typeface="Times New Roman" pitchFamily="18" charset="0"/>
              </a:rPr>
              <a:t>guide)</a:t>
            </a:r>
            <a:endParaRPr kumimoji="0" lang="en-US" sz="3500" b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/>
              <a:ea typeface="+mn-ea"/>
              <a:cs typeface="Times New Roman" pitchFamily="18" charset="0"/>
            </a:endParaRPr>
          </a:p>
          <a:p>
            <a:pPr marL="666750" lvl="2" indent="-219075" algn="l">
              <a:buSzPct val="80000"/>
              <a:buFont typeface="Wingdings" panose="05000000000000000000" pitchFamily="2" charset="2"/>
              <a:buChar char="Ø"/>
              <a:defRPr/>
            </a:pPr>
            <a:r>
              <a:rPr kumimoji="0" lang="en-US" sz="38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Selectivity – Mar</a:t>
            </a:r>
            <a:r>
              <a:rPr kumimoji="0" lang="en-US" sz="3800" b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2013</a:t>
            </a:r>
            <a:r>
              <a:rPr kumimoji="0" lang="en-US" sz="38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; </a:t>
            </a:r>
            <a:r>
              <a:rPr kumimoji="0" lang="en-US" sz="380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Growth – Nov</a:t>
            </a:r>
            <a:r>
              <a:rPr kumimoji="0" lang="en-US" sz="380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2014</a:t>
            </a:r>
            <a:r>
              <a:rPr kumimoji="0" lang="en-US" sz="38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; </a:t>
            </a:r>
            <a:r>
              <a:rPr kumimoji="0" lang="en-US" sz="38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Data weighting</a:t>
            </a:r>
            <a:r>
              <a:rPr kumimoji="0" lang="en-US" sz="3800" b="1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– Oct 2015</a:t>
            </a:r>
            <a:endParaRPr kumimoji="0" lang="en-US" sz="3800" b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Narrow"/>
              <a:ea typeface="+mn-ea"/>
              <a:cs typeface="Times New Roman" pitchFamily="18" charset="0"/>
            </a:endParaRPr>
          </a:p>
          <a:p>
            <a:pPr marL="422275" lvl="1" indent="-157163" algn="l">
              <a:buSzPct val="80000"/>
              <a:buFont typeface="Courier New" pitchFamily="49" charset="0"/>
              <a:buChar char="o"/>
              <a:defRPr/>
            </a:pPr>
            <a:r>
              <a:rPr kumimoji="0" lang="en-US" sz="350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cs typeface="Times New Roman" pitchFamily="18" charset="0"/>
              </a:rPr>
              <a:t>NOAA /</a:t>
            </a:r>
            <a:r>
              <a:rPr lang="en-US" sz="3500" dirty="0" smtClean="0">
                <a:solidFill>
                  <a:schemeClr val="accent1"/>
                </a:solidFill>
                <a:latin typeface="Arial Narrow"/>
                <a:cs typeface="Times New Roman" pitchFamily="18" charset="0"/>
              </a:rPr>
              <a:t>University </a:t>
            </a:r>
            <a:r>
              <a:rPr kumimoji="0" lang="en-US" sz="35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Education/training for next generation of quantitative</a:t>
            </a:r>
            <a:r>
              <a:rPr kumimoji="0" lang="en-US" sz="3500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m</a:t>
            </a:r>
            <a:r>
              <a:rPr kumimoji="0" lang="en-US" sz="35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arine resource</a:t>
            </a:r>
            <a:r>
              <a:rPr kumimoji="0" lang="en-US" sz="3500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s</a:t>
            </a:r>
            <a:r>
              <a:rPr kumimoji="0" lang="en-US" sz="35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cientists </a:t>
            </a:r>
            <a:r>
              <a:rPr kumimoji="0" lang="en-US" sz="350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(</a:t>
            </a:r>
            <a:r>
              <a:rPr lang="en-US" sz="3500" dirty="0">
                <a:solidFill>
                  <a:schemeClr val="accent1"/>
                </a:solidFill>
                <a:latin typeface="Arial Narrow"/>
                <a:cs typeface="Times New Roman" pitchFamily="18" charset="0"/>
              </a:rPr>
              <a:t>grad/post-doc </a:t>
            </a:r>
            <a:r>
              <a:rPr lang="en-US" sz="3500" dirty="0" smtClean="0">
                <a:solidFill>
                  <a:schemeClr val="accent1"/>
                </a:solidFill>
                <a:latin typeface="Arial Narrow"/>
                <a:cs typeface="Times New Roman" pitchFamily="18" charset="0"/>
              </a:rPr>
              <a:t>research, </a:t>
            </a:r>
            <a:r>
              <a:rPr lang="en-US" sz="3500" dirty="0">
                <a:solidFill>
                  <a:schemeClr val="accent1"/>
                </a:solidFill>
                <a:latin typeface="Arial Narrow"/>
                <a:cs typeface="Times New Roman" pitchFamily="18" charset="0"/>
              </a:rPr>
              <a:t>classes/short </a:t>
            </a:r>
            <a:r>
              <a:rPr lang="en-US" sz="3500" dirty="0" smtClean="0">
                <a:solidFill>
                  <a:schemeClr val="accent1"/>
                </a:solidFill>
                <a:latin typeface="Arial Narrow"/>
                <a:cs typeface="Times New Roman" pitchFamily="18" charset="0"/>
              </a:rPr>
              <a:t>courses)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/>
              <a:ea typeface="+mn-ea"/>
              <a:cs typeface="Times New Roman" pitchFamily="18" charset="0"/>
            </a:endParaRPr>
          </a:p>
          <a:p>
            <a:pPr marL="422275" marR="0" lvl="1" indent="-1571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ourier New" pitchFamily="49" charset="0"/>
              <a:buChar char="o"/>
              <a:tabLst/>
              <a:defRPr/>
            </a:pPr>
            <a:r>
              <a:rPr kumimoji="0" lang="en-US" sz="35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Stock assessment collaboration</a:t>
            </a:r>
            <a:r>
              <a:rPr kumimoji="0" lang="en-US" sz="3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/>
                <a:ea typeface="+mn-ea"/>
                <a:cs typeface="Times New Roman" pitchFamily="18" charset="0"/>
              </a:rPr>
              <a:t>(state fishery agencies, NGOs)</a:t>
            </a:r>
          </a:p>
        </p:txBody>
      </p:sp>
      <p:pic>
        <p:nvPicPr>
          <p:cNvPr id="12" name="Picture 11" descr="J:\CAPAM\Misc\Logo_IATTC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5658" y="1610465"/>
            <a:ext cx="488820" cy="38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_0"/>
          <p:cNvPicPr/>
          <p:nvPr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4163" y="1585612"/>
            <a:ext cx="481049" cy="433525"/>
          </a:xfrm>
          <a:prstGeom prst="rect">
            <a:avLst/>
          </a:prstGeom>
          <a:noFill/>
          <a:ex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81938" y="1578330"/>
            <a:ext cx="549260" cy="44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2259702" y="702028"/>
            <a:ext cx="4106919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Times New Roman" pitchFamily="18" charset="0"/>
              </a:rPr>
              <a:t>Background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35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50963" y="1981200"/>
            <a:ext cx="8925643" cy="3962400"/>
          </a:xfrm>
        </p:spPr>
        <p:txBody>
          <a:bodyPr>
            <a:normAutofit lnSpcReduction="10000"/>
          </a:bodyPr>
          <a:lstStyle/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Held March 11-14, 2013 at the SWFSC in La Jolla, CA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Sponsors – NOAA and International Seafood Sustainability Foundation (ISSF)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75 participants (USA, Canada, Japan, China, Taiwan, S. Africa, Spain)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35 participants via remote access </a:t>
            </a:r>
            <a:r>
              <a:rPr lang="en-US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a</a:t>
            </a: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vailable online (WebEx)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4 </a:t>
            </a:r>
            <a:r>
              <a:rPr lang="en-US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keynote presentations, 21 research presentations, 2 working sessions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Deliverables</a:t>
            </a:r>
          </a:p>
          <a:p>
            <a:pPr marL="457200" lvl="2" indent="-168275" algn="l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Interactive and efficient forum for information exchange</a:t>
            </a:r>
          </a:p>
          <a:p>
            <a:pPr marL="457200" lvl="2" indent="-168275" algn="l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Archive of selectivity papers from historical literature </a:t>
            </a:r>
          </a:p>
          <a:p>
            <a:pPr marL="457200" lvl="2" indent="-168275" algn="l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Workshop report (and recordings of presentations/discussions) </a:t>
            </a:r>
          </a:p>
          <a:p>
            <a:pPr marL="457200" lvl="2" indent="-168275" algn="l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Special issue in professional journal (</a:t>
            </a:r>
            <a:r>
              <a:rPr lang="en-US" sz="1800" i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Fisheries Research 2014, </a:t>
            </a: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Vol. 158) – 21 manuscripts</a:t>
            </a:r>
          </a:p>
          <a:p>
            <a:pPr marL="457200" lvl="2" indent="-168275" algn="l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Good practices guide – selectivity section (in progress)</a:t>
            </a:r>
          </a:p>
        </p:txBody>
      </p:sp>
      <p:pic>
        <p:nvPicPr>
          <p:cNvPr id="1026" name="Picture 2" descr="Cover image Fisheries Resear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3645">
            <a:off x="7790685" y="3603106"/>
            <a:ext cx="1105710" cy="149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76425" y="685800"/>
            <a:ext cx="55626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Times New Roman" pitchFamily="18" charset="0"/>
              </a:rPr>
              <a:t>Selectivity workshop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8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50963" y="1981200"/>
            <a:ext cx="8925643" cy="3581400"/>
          </a:xfrm>
        </p:spPr>
        <p:txBody>
          <a:bodyPr>
            <a:normAutofit/>
          </a:bodyPr>
          <a:lstStyle/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Held November 3-7, 2014 at the SWFSC in La Jolla, CA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Sponsors – NOAA and International Seafood Sustainability Foundation (ISSF)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100 participants (USA, Canada, Mexico, Australia, Japan, New Caledonia, New Zealand, Norway, Peru, Spain)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5 participants via remote access </a:t>
            </a:r>
            <a:r>
              <a:rPr lang="en-US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a</a:t>
            </a: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vailable online (WebEx)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5</a:t>
            </a: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keynote presentations, </a:t>
            </a: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30 </a:t>
            </a:r>
            <a:r>
              <a:rPr lang="en-US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research presentations, 2 working sessions</a:t>
            </a:r>
          </a:p>
          <a:p>
            <a:pPr marL="285750" indent="-168275" algn="l">
              <a:buClr>
                <a:srgbClr val="002060"/>
              </a:buClr>
              <a:buSzPct val="125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Deliverables</a:t>
            </a:r>
          </a:p>
          <a:p>
            <a:pPr marL="457200" lvl="2" indent="-168275" algn="l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Workshop report (and recordings of presentations/discussions) </a:t>
            </a:r>
          </a:p>
          <a:p>
            <a:pPr marL="457200" lvl="2" indent="-168275" algn="l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Special issue in professional journal (in press, </a:t>
            </a:r>
            <a:r>
              <a:rPr lang="en-US" sz="1800" i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Fisheries Research 2015</a:t>
            </a: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) – 18 manuscripts</a:t>
            </a:r>
          </a:p>
        </p:txBody>
      </p:sp>
      <p:pic>
        <p:nvPicPr>
          <p:cNvPr id="1026" name="Picture 2" descr="Cover image Fisheries Resear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3645">
            <a:off x="7790685" y="3603106"/>
            <a:ext cx="1105710" cy="149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76425" y="685800"/>
            <a:ext cx="55626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Times New Roman" pitchFamily="18" charset="0"/>
              </a:rPr>
              <a:t>Growth workshop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8382000" cy="4689475"/>
          </a:xfrm>
        </p:spPr>
        <p:txBody>
          <a:bodyPr>
            <a:normAutofit/>
          </a:bodyPr>
          <a:lstStyle/>
          <a:p>
            <a:pPr marL="323850" indent="-1857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Hosted by CAPAM</a:t>
            </a:r>
          </a:p>
          <a:p>
            <a:pPr marL="323850" indent="-185738" algn="l">
              <a:lnSpc>
                <a:spcPts val="2880"/>
              </a:lnSpc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ponsors</a:t>
            </a:r>
          </a:p>
          <a:p>
            <a:pPr marL="476250" lvl="1" indent="-152400" algn="l">
              <a:lnSpc>
                <a:spcPts val="2880"/>
              </a:lnSpc>
              <a:buSzPct val="75000"/>
              <a:buFont typeface="Courier New" panose="02070309020205020404" pitchFamily="49" charset="0"/>
              <a:buChar char="o"/>
            </a:pP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NOAA               and ISSF</a:t>
            </a:r>
            <a:endParaRPr lang="en-US" sz="1900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323850" indent="-1857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Agenda</a:t>
            </a:r>
            <a:endParaRPr lang="en-US" sz="2400" dirty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9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4½ days </a:t>
            </a: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(Mon afternoon – Fri morning)</a:t>
            </a:r>
            <a:endParaRPr lang="en-US" sz="1900" b="1" dirty="0" smtClean="0">
              <a:solidFill>
                <a:schemeClr val="accent1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900" b="1" dirty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3</a:t>
            </a:r>
            <a:r>
              <a:rPr lang="en-US" sz="19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½ days</a:t>
            </a: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en-US" sz="1900" dirty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(</a:t>
            </a: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Tue-Fri) – review/research </a:t>
            </a:r>
            <a:r>
              <a:rPr lang="en-US" sz="1900" dirty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presentations</a:t>
            </a:r>
            <a:endParaRPr lang="en-US" sz="1900" dirty="0" smtClean="0">
              <a:solidFill>
                <a:schemeClr val="accent1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900" b="1" dirty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½ </a:t>
            </a:r>
            <a:r>
              <a:rPr lang="en-US" sz="19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day </a:t>
            </a: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(Mon) SS technical session</a:t>
            </a:r>
          </a:p>
          <a:p>
            <a:pPr marL="323850" indent="-1857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Logistics</a:t>
            </a:r>
            <a:endParaRPr lang="en-US" sz="2400" dirty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T</a:t>
            </a: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ime schedule: daily, review/research presentations, group discussions, breaks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Pacific Room (</a:t>
            </a:r>
            <a:r>
              <a:rPr lang="en-US" sz="1900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WiFi</a:t>
            </a:r>
            <a:r>
              <a:rPr lang="en-US" sz="19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, microphones), building facilities, remote locales (WebEx), parking, arranged refreshments/party, lunch/dinner options</a:t>
            </a:r>
            <a:endParaRPr lang="en-US" sz="1900" dirty="0">
              <a:solidFill>
                <a:schemeClr val="accent1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endParaRPr lang="en-US" sz="21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endParaRPr lang="en-US" sz="21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endParaRPr lang="en-US" sz="21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8112" algn="l">
              <a:buClr>
                <a:schemeClr val="tx2"/>
              </a:buClr>
              <a:buSzPct val="120000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endParaRPr lang="en-US" sz="21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147638" algn="l">
              <a:buClr>
                <a:schemeClr val="tx2"/>
              </a:buClr>
              <a:buSzPct val="120000"/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1676400" y="685800"/>
            <a:ext cx="64008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Times New Roman" pitchFamily="18" charset="0"/>
              </a:rPr>
              <a:t>Data weighting workshop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#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306" y="2462334"/>
            <a:ext cx="2362200" cy="40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_0"/>
          <p:cNvPicPr/>
          <p:nvPr/>
        </p:nvPicPr>
        <p:blipFill>
          <a:blip r:embed="rId3" r:link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8550" y="2374900"/>
            <a:ext cx="685800" cy="60960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04714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" y="1409700"/>
            <a:ext cx="8991600" cy="5105400"/>
          </a:xfrm>
        </p:spPr>
        <p:txBody>
          <a:bodyPr>
            <a:normAutofit fontScale="92500"/>
          </a:bodyPr>
          <a:lstStyle/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5 </a:t>
            </a:r>
            <a:r>
              <a:rPr lang="en-US" sz="24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review</a:t>
            </a: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presentations  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Data conflict and weighting – 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Chris Francis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Likelihood functions – 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Jim Thorson</a:t>
            </a:r>
            <a:endParaRPr lang="en-US" sz="1800" b="1" dirty="0">
              <a:solidFill>
                <a:schemeClr val="accent1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Temporal variation – 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Anders Nielsen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Model misspecification – 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Kevin </a:t>
            </a:r>
            <a:r>
              <a:rPr lang="en-US" sz="1800" b="1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Piner</a:t>
            </a:r>
            <a:endParaRPr lang="en-US" sz="1800" b="1" dirty="0" smtClean="0">
              <a:solidFill>
                <a:schemeClr val="accent1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Wildlife population assessment methods </a:t>
            </a:r>
            <a:r>
              <a:rPr lang="en-US" sz="1800" dirty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– </a:t>
            </a:r>
            <a:r>
              <a:rPr lang="en-US" sz="1800" b="1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Takis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Besbeas</a:t>
            </a:r>
            <a:endParaRPr lang="en-US" sz="1800" b="1" dirty="0" smtClean="0">
              <a:solidFill>
                <a:schemeClr val="accent1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S</a:t>
            </a:r>
            <a:r>
              <a:rPr lang="en-US" sz="24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pecial topic </a:t>
            </a: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session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Stock Synthesis model: implementing data weighting in assessments (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Allan Hicks</a:t>
            </a: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)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and conducting simulation analysis (</a:t>
            </a:r>
            <a:r>
              <a:rPr lang="en-US" sz="18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Cole </a:t>
            </a:r>
            <a:r>
              <a:rPr lang="en-US" sz="1800" b="1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Monnahan</a:t>
            </a: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)</a:t>
            </a: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23 </a:t>
            </a:r>
            <a:r>
              <a:rPr lang="en-US" sz="2400" i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r</a:t>
            </a:r>
            <a:r>
              <a:rPr lang="en-US" sz="24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esearch</a:t>
            </a: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 presentations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Theory, application, and simulation talks applicable to data weighting in population assessments</a:t>
            </a: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Special issue </a:t>
            </a:r>
            <a:r>
              <a:rPr lang="en-US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in Fisheries Research (2016)</a:t>
            </a:r>
            <a:endParaRPr lang="en-US" sz="2400" dirty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Papers developed from the data weighting workshop submitted for review/publication in professional journal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Other relevant papers also encouraged for publication in special issue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Arial Narrow" panose="020B0606020202030204" pitchFamily="34" charset="0"/>
                <a:cs typeface="Times New Roman" pitchFamily="18" charset="0"/>
              </a:rPr>
              <a:t>Submission deadline is end of this year</a:t>
            </a:r>
            <a:endParaRPr lang="en-US" sz="1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147638" algn="l">
              <a:buClr>
                <a:schemeClr val="tx2"/>
              </a:buClr>
              <a:buSzPct val="120000"/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1600200" y="549275"/>
            <a:ext cx="63246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Times New Roman" pitchFamily="18" charset="0"/>
              </a:rPr>
              <a:t>Data weighting workshop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0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 txBox="1">
            <a:spLocks/>
          </p:cNvSpPr>
          <p:nvPr/>
        </p:nvSpPr>
        <p:spPr>
          <a:xfrm>
            <a:off x="2743200" y="838200"/>
            <a:ext cx="3276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err="1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Times New Roman" pitchFamily="18" charset="0"/>
              </a:rPr>
              <a:t>WiFi</a:t>
            </a:r>
            <a:endParaRPr lang="en-US" sz="8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" y="2286000"/>
            <a:ext cx="8610600" cy="3048000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Public network available to all (‘SWFSC-PUBLIC’)</a:t>
            </a: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No username/password needed</a:t>
            </a: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Other networks can be made available (‘SWFSC-GUEST’), see CAPAM staff </a:t>
            </a: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M</a:t>
            </a:r>
            <a:r>
              <a:rPr lang="en-US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ay experience limited connection/speed (for initial connection use Explorer)</a:t>
            </a: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Best if online activity is kept to occasional email checks</a:t>
            </a: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itchFamily="18" charset="0"/>
              </a:rPr>
              <a:t>CAPAM staff for help during the week </a:t>
            </a:r>
            <a:endParaRPr lang="en-US" sz="2000" dirty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76250" lvl="1" indent="-152400" algn="l">
              <a:buSzPct val="75000"/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Paul, Mark, Juan, </a:t>
            </a:r>
            <a:r>
              <a:rPr lang="en-US" sz="2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Dovi</a:t>
            </a:r>
            <a:r>
              <a:rPr lang="en-US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Rosa, …</a:t>
            </a:r>
            <a:endParaRPr lang="en-US" sz="2000" dirty="0" smtClean="0">
              <a:solidFill>
                <a:srgbClr val="00206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285750" indent="-147638" algn="l">
              <a:buClr>
                <a:srgbClr val="002060"/>
              </a:buClr>
              <a:buSzPct val="120000"/>
              <a:buFont typeface="Arial" pitchFamily="34" charset="0"/>
              <a:buChar char="•"/>
            </a:pPr>
            <a:endParaRPr lang="en-US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3850" lvl="1" algn="l">
              <a:buSzPct val="75000"/>
            </a:pPr>
            <a:endParaRPr lang="en-US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3850" lvl="1" algn="l">
              <a:buSzPct val="75000"/>
            </a:pPr>
            <a:endParaRPr lang="en-US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147638" algn="l">
              <a:buClr>
                <a:schemeClr val="tx2"/>
              </a:buClr>
              <a:buSzPct val="120000"/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2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 txBox="1">
            <a:spLocks/>
          </p:cNvSpPr>
          <p:nvPr/>
        </p:nvSpPr>
        <p:spPr>
          <a:xfrm>
            <a:off x="2667000" y="536376"/>
            <a:ext cx="35052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91444" y="1447800"/>
            <a:ext cx="63055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19 October (</a:t>
            </a:r>
            <a:r>
              <a:rPr lang="en-US" sz="3400" b="1" i="1" dirty="0" smtClean="0">
                <a:solidFill>
                  <a:srgbClr val="000000"/>
                </a:solidFill>
                <a:latin typeface="Times New Roman"/>
              </a:rPr>
              <a:t>Monday</a:t>
            </a:r>
            <a:r>
              <a:rPr lang="en-US" sz="3400" b="1" dirty="0" smtClean="0">
                <a:solidFill>
                  <a:srgbClr val="000000"/>
                </a:solidFill>
                <a:latin typeface="Times New Roman"/>
              </a:rPr>
              <a:t>)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362200"/>
            <a:ext cx="8034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imes New Roman"/>
              </a:rPr>
              <a:t>1</a:t>
            </a:r>
            <a:r>
              <a:rPr lang="de-DE" sz="2400" dirty="0" smtClean="0">
                <a:solidFill>
                  <a:srgbClr val="000000"/>
                </a:solidFill>
                <a:latin typeface="Times New Roman"/>
              </a:rPr>
              <a:t>:00 </a:t>
            </a:r>
            <a:r>
              <a:rPr lang="de-DE" sz="2400" dirty="0">
                <a:solidFill>
                  <a:srgbClr val="000000"/>
                </a:solidFill>
                <a:latin typeface="Times New Roman"/>
              </a:rPr>
              <a:t>p</a:t>
            </a:r>
            <a:r>
              <a:rPr lang="de-DE" sz="2400" dirty="0" smtClean="0">
                <a:solidFill>
                  <a:srgbClr val="000000"/>
                </a:solidFill>
                <a:latin typeface="Times New Roman"/>
              </a:rPr>
              <a:t>m </a:t>
            </a:r>
            <a:r>
              <a:rPr lang="de-DE" sz="2400" dirty="0">
                <a:solidFill>
                  <a:srgbClr val="000000"/>
                </a:solidFill>
                <a:latin typeface="Times New Roman"/>
              </a:rPr>
              <a:t>– </a:t>
            </a:r>
            <a:r>
              <a:rPr lang="de-DE" sz="2400" dirty="0" smtClean="0">
                <a:solidFill>
                  <a:srgbClr val="000000"/>
                </a:solidFill>
                <a:latin typeface="Times New Roman"/>
              </a:rPr>
              <a:t>4:30 </a:t>
            </a:r>
            <a:r>
              <a:rPr lang="de-DE" sz="2400" dirty="0">
                <a:solidFill>
                  <a:srgbClr val="000000"/>
                </a:solidFill>
                <a:latin typeface="Times New Roman"/>
              </a:rPr>
              <a:t>p</a:t>
            </a:r>
            <a:r>
              <a:rPr lang="de-DE" sz="2400" dirty="0" smtClean="0">
                <a:solidFill>
                  <a:srgbClr val="000000"/>
                </a:solidFill>
                <a:latin typeface="Times New Roman"/>
              </a:rPr>
              <a:t>m 	SS technical session	  Hicks/Monnahan</a:t>
            </a:r>
            <a:endParaRPr lang="de-DE" sz="2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4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16326</TotalTime>
  <Words>897</Words>
  <Application>Microsoft Office PowerPoint</Application>
  <PresentationFormat>On-screen Show (4:3)</PresentationFormat>
  <Paragraphs>168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Narrow</vt:lpstr>
      <vt:lpstr>Calibri</vt:lpstr>
      <vt:lpstr>Constantia</vt:lpstr>
      <vt:lpstr>Courier New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McDaniel</dc:creator>
  <cp:lastModifiedBy>LJ User</cp:lastModifiedBy>
  <cp:revision>276</cp:revision>
  <dcterms:created xsi:type="dcterms:W3CDTF">2013-02-13T22:31:02Z</dcterms:created>
  <dcterms:modified xsi:type="dcterms:W3CDTF">2015-10-20T14:37:43Z</dcterms:modified>
</cp:coreProperties>
</file>