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71" r:id="rId5"/>
    <p:sldId id="290" r:id="rId6"/>
    <p:sldId id="291" r:id="rId7"/>
    <p:sldId id="293" r:id="rId8"/>
    <p:sldId id="294" r:id="rId9"/>
    <p:sldId id="292" r:id="rId10"/>
    <p:sldId id="263" r:id="rId11"/>
    <p:sldId id="264" r:id="rId12"/>
    <p:sldId id="265" r:id="rId13"/>
    <p:sldId id="266" r:id="rId14"/>
    <p:sldId id="295" r:id="rId15"/>
    <p:sldId id="267" r:id="rId16"/>
    <p:sldId id="268" r:id="rId17"/>
    <p:sldId id="257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5DCE-7789-4D30-8FF9-1BFC51BDCB60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91E6-E7F7-43D0-959A-8135FC77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27288" y="0"/>
            <a:ext cx="16651288" cy="1249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914400"/>
            <a:ext cx="5943600" cy="23622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5943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5181600"/>
            <a:ext cx="59436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Add Authors</a:t>
            </a:r>
          </a:p>
          <a:p>
            <a:pPr lvl="0"/>
            <a:r>
              <a:rPr lang="en-US" dirty="0" smtClean="0"/>
              <a:t>Add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3048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NWFSC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8064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</p:spPr>
        <p:txBody>
          <a:bodyPr/>
          <a:lstStyle/>
          <a:p>
            <a:fld id="{EC6849E6-A853-45D7-9DAF-0C23F9852425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331" y="64770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663" y="6477000"/>
            <a:ext cx="2133600" cy="365125"/>
          </a:xfrm>
        </p:spPr>
        <p:txBody>
          <a:bodyPr/>
          <a:lstStyle/>
          <a:p>
            <a:fld id="{36E68502-E639-471B-A4EC-A9EE9C2E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76B1-4923-40BC-A61F-F5101D0FF95A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2B78-D9E9-4AA6-B8B8-9121A5C7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90C2-C879-4842-94AF-4953FA7000BE}" type="datetimeFigureOut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D677-EF37-45A3-AB3A-61AA0CF4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80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49E6-A853-45D7-9DAF-0C23F9852425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4928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8502-E639-471B-A4EC-A9EE9C2E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short course on data weighting and process error in </a:t>
            </a:r>
          </a:p>
          <a:p>
            <a:r>
              <a:rPr lang="en-US" smtClean="0"/>
              <a:t>Stock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581400"/>
            <a:ext cx="5943600" cy="1066800"/>
          </a:xfrm>
        </p:spPr>
        <p:txBody>
          <a:bodyPr/>
          <a:lstStyle/>
          <a:p>
            <a:r>
              <a:rPr lang="en-US" dirty="0" smtClean="0"/>
              <a:t>Allan Hicks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71800" y="4800600"/>
            <a:ext cx="5943600" cy="1600200"/>
          </a:xfrm>
        </p:spPr>
        <p:txBody>
          <a:bodyPr/>
          <a:lstStyle/>
          <a:p>
            <a:r>
              <a:rPr lang="en-US" dirty="0"/>
              <a:t>CAPAM workshop</a:t>
            </a:r>
          </a:p>
          <a:p>
            <a:r>
              <a:rPr lang="en-US" dirty="0"/>
              <a:t>October 19,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Variance adjustment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526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Lambdas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52600"/>
            <a:ext cx="8401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" y="2895600"/>
            <a:ext cx="8629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</a:t>
            </a:r>
            <a:br>
              <a:rPr lang="en-US" dirty="0" smtClean="0"/>
            </a:br>
            <a:r>
              <a:rPr lang="en-US" dirty="0" smtClean="0"/>
              <a:t>Extra SD on indices of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1524000"/>
            <a:ext cx="84201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09800"/>
            <a:ext cx="8915400" cy="2819400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590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Estimate a</a:t>
            </a:r>
            <a:r>
              <a:rPr lang="en-US" dirty="0" smtClean="0"/>
              <a:t>dditive </a:t>
            </a:r>
            <a:r>
              <a:rPr lang="en-US" dirty="0" smtClean="0"/>
              <a:t>SD </a:t>
            </a:r>
            <a:r>
              <a:rPr lang="en-US" dirty="0" smtClean="0"/>
              <a:t>for </a:t>
            </a:r>
            <a:r>
              <a:rPr lang="en-US" dirty="0" smtClean="0"/>
              <a:t>indices</a:t>
            </a:r>
          </a:p>
          <a:p>
            <a:r>
              <a:rPr lang="en-US" dirty="0" smtClean="0"/>
              <a:t>Two concepts for weighting length </a:t>
            </a:r>
            <a:r>
              <a:rPr lang="en-US" dirty="0" smtClean="0"/>
              <a:t>and age </a:t>
            </a:r>
            <a:r>
              <a:rPr lang="en-US" dirty="0" smtClean="0"/>
              <a:t>data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Effective N </a:t>
            </a:r>
          </a:p>
          <a:p>
            <a:pPr marL="1314450" lvl="2" indent="-514350"/>
            <a:r>
              <a:rPr lang="en-US" dirty="0" smtClean="0"/>
              <a:t>Commonly referred to as McAllister &amp; </a:t>
            </a:r>
            <a:r>
              <a:rPr lang="en-US" dirty="0" err="1" smtClean="0"/>
              <a:t>Ianelli</a:t>
            </a:r>
            <a:r>
              <a:rPr lang="en-US" dirty="0" smtClean="0"/>
              <a:t> (1997)</a:t>
            </a:r>
            <a:endParaRPr lang="en-US" dirty="0" smtClean="0"/>
          </a:p>
          <a:p>
            <a:pPr marL="1314450" lvl="2" indent="-514350">
              <a:buFont typeface="+mj-lt"/>
              <a:buAutoNum type="alphaLcParenR"/>
            </a:pPr>
            <a:r>
              <a:rPr lang="en-US" dirty="0" smtClean="0"/>
              <a:t>Multiply </a:t>
            </a:r>
            <a:r>
              <a:rPr lang="en-US" dirty="0" smtClean="0"/>
              <a:t>input N’s by a factor so that harmonic mean of effective N matches the mean of the input N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 smtClean="0"/>
              <a:t>By eye, fit a line through the scatterplot of the effective N vs. the input </a:t>
            </a:r>
            <a:r>
              <a:rPr lang="en-US" dirty="0" smtClean="0"/>
              <a:t>N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sz="3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Adjust input N so that variation around the mean contains the observed mean (Francis weighting)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weighting guidance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019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76709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Extra SD for </a:t>
            </a:r>
            <a:r>
              <a:rPr lang="en-US" dirty="0" smtClean="0"/>
              <a:t>indices (Widow Rockfish)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3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577340"/>
            <a:ext cx="7040880" cy="52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NOAA2015\Widow\Models\7.01_Widow2015_preSTARbase\plots\comp_lenfit_sampsize_flt2mk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415"/>
            <a:ext cx="4663440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9050"/>
            <a:ext cx="8229600" cy="904118"/>
          </a:xfrm>
        </p:spPr>
        <p:txBody>
          <a:bodyPr/>
          <a:lstStyle/>
          <a:p>
            <a:r>
              <a:rPr lang="en-US" dirty="0" smtClean="0"/>
              <a:t>Length composition weighting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17975"/>
              </p:ext>
            </p:extLst>
          </p:nvPr>
        </p:nvGraphicFramePr>
        <p:xfrm>
          <a:off x="922020" y="1676400"/>
          <a:ext cx="3741420" cy="11430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4473"/>
                <a:gridCol w="1304802"/>
                <a:gridCol w="1028025"/>
                <a:gridCol w="934120"/>
              </a:tblGrid>
              <a:tr h="79130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Adj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mean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inputN</a:t>
                      </a:r>
                      <a:r>
                        <a:rPr lang="en-US" sz="1800" u="none" strike="noStrike" dirty="0">
                          <a:effectLst/>
                        </a:rPr>
                        <a:t>*</a:t>
                      </a:r>
                      <a:r>
                        <a:rPr lang="en-US" sz="1800" u="none" strike="noStrike" dirty="0" err="1">
                          <a:effectLst/>
                        </a:rPr>
                        <a:t>Adj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meanEffN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HarMean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effN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0" y="738502"/>
            <a:ext cx="32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Widow Rockfish Midwater </a:t>
            </a:r>
            <a:r>
              <a:rPr lang="en-US" dirty="0" smtClean="0"/>
              <a:t>Trawl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2338"/>
              </p:ext>
            </p:extLst>
          </p:nvPr>
        </p:nvGraphicFramePr>
        <p:xfrm>
          <a:off x="4892040" y="1676401"/>
          <a:ext cx="3718560" cy="1165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256"/>
                <a:gridCol w="1510665"/>
                <a:gridCol w="929639"/>
              </a:tblGrid>
              <a:tr h="607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MeaneffN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MeaninputN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err="1">
                          <a:effectLst/>
                        </a:rPr>
                        <a:t>HarMeanEffN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err="1">
                          <a:effectLst/>
                        </a:rPr>
                        <a:t>MeanInputN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5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(0.1-0.4)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32" name="Picture 8" descr="C:\NOAA2015\Widow\Models\7.01_Widow2015_preSTARbase\plots\comp_lenfit_data_weighting_TA1.8_MidwaterTraw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200400"/>
            <a:ext cx="4480560" cy="3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to composition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625" b="8400"/>
          <a:stretch/>
        </p:blipFill>
        <p:spPr>
          <a:xfrm>
            <a:off x="762000" y="1143000"/>
            <a:ext cx="7239000" cy="53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Estimate recruitment as deviations with a defined variance (</a:t>
            </a:r>
            <a:r>
              <a:rPr lang="el-GR" i="1" dirty="0" smtClean="0"/>
              <a:t>σ</a:t>
            </a:r>
            <a:r>
              <a:rPr lang="en-US" i="1" baseline="-25000" dirty="0" smtClean="0"/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Define “eras”: early, main, forecast</a:t>
            </a:r>
          </a:p>
          <a:p>
            <a:pPr lvl="1"/>
            <a:r>
              <a:rPr lang="en-US" dirty="0" smtClean="0"/>
              <a:t>Main era is the most informed</a:t>
            </a:r>
          </a:p>
          <a:p>
            <a:pPr lvl="1"/>
            <a:r>
              <a:rPr lang="en-US" dirty="0" smtClean="0"/>
              <a:t>Tune the variance such that the RMSE (variability) of the deviates in the main era is slightly greater than </a:t>
            </a:r>
            <a:r>
              <a:rPr lang="el-GR" i="1" dirty="0"/>
              <a:t>σ</a:t>
            </a:r>
            <a:r>
              <a:rPr lang="en-US" i="1" baseline="-25000" dirty="0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161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486400"/>
          </a:xfrm>
        </p:spPr>
        <p:txBody>
          <a:bodyPr/>
          <a:lstStyle/>
          <a:p>
            <a:r>
              <a:rPr lang="en-US" dirty="0" smtClean="0"/>
              <a:t>Time-varying quantities</a:t>
            </a:r>
          </a:p>
          <a:p>
            <a:pPr lvl="1"/>
            <a:r>
              <a:rPr lang="en-US" dirty="0" smtClean="0"/>
              <a:t>For example, growth</a:t>
            </a:r>
            <a:r>
              <a:rPr lang="en-US" dirty="0"/>
              <a:t> </a:t>
            </a:r>
            <a:r>
              <a:rPr lang="en-US" dirty="0" smtClean="0"/>
              <a:t>and selectivity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Link to an environmental variable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Deviations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Random walk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Trend</a:t>
            </a:r>
          </a:p>
          <a:p>
            <a:pPr lvl="1"/>
            <a:endParaRPr lang="en-US" dirty="0"/>
          </a:p>
        </p:txBody>
      </p:sp>
      <p:pic>
        <p:nvPicPr>
          <p:cNvPr id="4" name="Picture 3" descr="parm_walk_plot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0" y="2895600"/>
            <a:ext cx="3055100" cy="21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rm_dev_pl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0" y="304800"/>
            <a:ext cx="3055100" cy="21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02564"/>
            <a:ext cx="3046473" cy="21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parm_block_p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4614917"/>
            <a:ext cx="3046473" cy="21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24323" y="12212"/>
            <a:ext cx="2963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Deviations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 std. dev. pars.)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32552" y="2590800"/>
            <a:ext cx="3517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Random walk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N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-1 std. dev. pars.)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9169" y="4343400"/>
            <a:ext cx="248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Blocks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(1 par. per block)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883910" y="4343400"/>
            <a:ext cx="1602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Trend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ヒラギノ角ゴ Pro W3" charset="0"/>
              </a:rPr>
              <a:t>(3 pars.)</a:t>
            </a:r>
          </a:p>
        </p:txBody>
      </p:sp>
    </p:spTree>
    <p:extLst>
      <p:ext uri="{BB962C8B-B14F-4D97-AF65-F5344CB8AC3E}">
        <p14:creationId xmlns:p14="http://schemas.microsoft.com/office/powerpoint/2010/main" val="7687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403860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20574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Parameter elements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084638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#Natural Mortality</a:t>
            </a:r>
          </a:p>
          <a:p>
            <a:r>
              <a:rPr lang="en-US" altLang="en-US" sz="1200" b="1"/>
              <a:t>#LO   HI     INIT  PRIOR  PR_type SD  PHASE  env-var use_dev dev_minyr dev_maxyr dev_stddev  Block   Block_Fxn</a:t>
            </a:r>
          </a:p>
          <a:p>
            <a:r>
              <a:rPr lang="en-US" altLang="en-US" sz="1200"/>
              <a:t>0.01   0.50  0.15   -1.8         3       0.3      6             0            0              0                  0                  0                 0             0                #M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Short parameter lines (7 elements)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3535363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Full parameter lines (14 elements)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103438"/>
            <a:ext cx="7010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/>
              <a:t>#_Spawner-Recruitment Parameters</a:t>
            </a:r>
          </a:p>
          <a:p>
            <a:r>
              <a:rPr lang="en-US" altLang="en-US" sz="1200" b="1"/>
              <a:t>#_LO    HI  INIT    PRIOR   PR_type SD  PHASE</a:t>
            </a:r>
          </a:p>
          <a:p>
            <a:r>
              <a:rPr lang="en-US" altLang="en-US" sz="1200"/>
              <a:t>    5       20  10           9            -1        10        1       #Ln(R0)</a:t>
            </a:r>
          </a:p>
        </p:txBody>
      </p:sp>
      <p:sp>
        <p:nvSpPr>
          <p:cNvPr id="24585" name="AutoShape 9"/>
          <p:cNvSpPr>
            <a:spLocks/>
          </p:cNvSpPr>
          <p:nvPr/>
        </p:nvSpPr>
        <p:spPr bwMode="auto">
          <a:xfrm rot="16200000">
            <a:off x="457200" y="25146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/>
          </p:cNvSpPr>
          <p:nvPr/>
        </p:nvSpPr>
        <p:spPr bwMode="auto">
          <a:xfrm rot="16200000">
            <a:off x="2019300" y="2095500"/>
            <a:ext cx="152400" cy="1447800"/>
          </a:xfrm>
          <a:prstGeom prst="lef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0" y="290988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Bounds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71625" y="290512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Prior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06680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2000" y="2905125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Initial value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200400" y="27305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895600" y="2892425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Estimating phase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581400" y="2667000"/>
            <a:ext cx="6858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810000" y="290195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Optional comment</a:t>
            </a:r>
          </a:p>
        </p:txBody>
      </p:sp>
      <p:sp>
        <p:nvSpPr>
          <p:cNvPr id="24597" name="AutoShape 21"/>
          <p:cNvSpPr>
            <a:spLocks/>
          </p:cNvSpPr>
          <p:nvPr/>
        </p:nvSpPr>
        <p:spPr bwMode="auto">
          <a:xfrm rot="16200000">
            <a:off x="381000" y="450215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utoShape 22"/>
          <p:cNvSpPr>
            <a:spLocks/>
          </p:cNvSpPr>
          <p:nvPr/>
        </p:nvSpPr>
        <p:spPr bwMode="auto">
          <a:xfrm rot="16200000">
            <a:off x="1749426" y="4264024"/>
            <a:ext cx="158751" cy="1066802"/>
          </a:xfrm>
          <a:prstGeom prst="leftBrace">
            <a:avLst>
              <a:gd name="adj1" fmla="val 739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-76200" y="489743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Bounds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371600" y="48926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Prior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990600" y="473075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85800" y="4892675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Initial value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2590800" y="471805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362200" y="4879975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Estimating phase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543800" y="4718050"/>
            <a:ext cx="3810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543800" y="48768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Optional comment</a:t>
            </a:r>
          </a:p>
        </p:txBody>
      </p:sp>
      <p:sp>
        <p:nvSpPr>
          <p:cNvPr id="24607" name="AutoShape 31"/>
          <p:cNvSpPr>
            <a:spLocks/>
          </p:cNvSpPr>
          <p:nvPr/>
        </p:nvSpPr>
        <p:spPr bwMode="auto">
          <a:xfrm rot="16200000">
            <a:off x="4913312" y="2782887"/>
            <a:ext cx="155575" cy="4038600"/>
          </a:xfrm>
          <a:prstGeom prst="leftBrace">
            <a:avLst>
              <a:gd name="adj1" fmla="val 2565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505200" y="4886325"/>
            <a:ext cx="306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/>
              <a:t>Time-varying properties</a:t>
            </a:r>
          </a:p>
        </p:txBody>
      </p:sp>
    </p:spTree>
    <p:extLst>
      <p:ext uri="{BB962C8B-B14F-4D97-AF65-F5344CB8AC3E}">
        <p14:creationId xmlns:p14="http://schemas.microsoft.com/office/powerpoint/2010/main" val="1640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definitions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error</a:t>
            </a:r>
          </a:p>
          <a:p>
            <a:pPr lvl="1"/>
            <a:r>
              <a:rPr lang="en-US" dirty="0" smtClean="0"/>
              <a:t>Variability of a process (time-varying)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recruitment or selectivity</a:t>
            </a:r>
          </a:p>
          <a:p>
            <a:r>
              <a:rPr lang="en-US" dirty="0" smtClean="0"/>
              <a:t>Data weighting</a:t>
            </a:r>
          </a:p>
          <a:p>
            <a:pPr lvl="1"/>
            <a:r>
              <a:rPr lang="en-US" dirty="0" smtClean="0"/>
              <a:t>Balancing data sources such that the expected variability matches input variability</a:t>
            </a:r>
          </a:p>
          <a:p>
            <a:pPr lvl="2"/>
            <a:r>
              <a:rPr lang="en-US" dirty="0" smtClean="0"/>
              <a:t>SE on indices of abundance</a:t>
            </a:r>
          </a:p>
          <a:p>
            <a:pPr lvl="2"/>
            <a:r>
              <a:rPr lang="en-US" dirty="0" smtClean="0"/>
              <a:t>Input vs. effective sample sizes on composition data</a:t>
            </a:r>
          </a:p>
          <a:p>
            <a:pPr lvl="1"/>
            <a:r>
              <a:rPr lang="en-US" dirty="0" smtClean="0"/>
              <a:t>Allowing some data sources to influence results more than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weighting is an art</a:t>
            </a:r>
          </a:p>
          <a:p>
            <a:r>
              <a:rPr lang="en-US" dirty="0" smtClean="0"/>
              <a:t>It is basically trying to make the residuals (or lack of fit) consistent</a:t>
            </a:r>
          </a:p>
          <a:p>
            <a:pPr lvl="1"/>
            <a:r>
              <a:rPr lang="en-US" dirty="0" smtClean="0"/>
              <a:t>Don’t want standardized residuals much greater than 2 standard deviations</a:t>
            </a:r>
          </a:p>
          <a:p>
            <a:pPr lvl="1"/>
            <a:r>
              <a:rPr lang="en-US" dirty="0" smtClean="0"/>
              <a:t>Can look at residuals plots to see this</a:t>
            </a:r>
          </a:p>
          <a:p>
            <a:r>
              <a:rPr lang="en-US" dirty="0" smtClean="0"/>
              <a:t>These values do not need to be exact</a:t>
            </a:r>
          </a:p>
          <a:p>
            <a:r>
              <a:rPr lang="en-US" dirty="0" smtClean="0"/>
              <a:t>You may want to down-weight (or up-weight) some data sources based on your belief</a:t>
            </a:r>
          </a:p>
          <a:p>
            <a:pPr lvl="1"/>
            <a:r>
              <a:rPr lang="en-US" dirty="0" smtClean="0"/>
              <a:t>Not related to the guidance </a:t>
            </a:r>
            <a:r>
              <a:rPr lang="en-US" dirty="0" smtClean="0"/>
              <a:t>above</a:t>
            </a:r>
          </a:p>
          <a:p>
            <a:r>
              <a:rPr lang="en-US" dirty="0" smtClean="0"/>
              <a:t>Process error can interact/confound data weighting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first look at Pacific Hake</a:t>
            </a:r>
          </a:p>
          <a:p>
            <a:pPr lvl="1"/>
            <a:r>
              <a:rPr lang="en-US" dirty="0" smtClean="0"/>
              <a:t>Annual deviations on selectivity</a:t>
            </a:r>
          </a:p>
          <a:p>
            <a:pPr lvl="1"/>
            <a:r>
              <a:rPr lang="en-US" dirty="0" smtClean="0"/>
              <a:t>Estimates </a:t>
            </a:r>
            <a:r>
              <a:rPr lang="en-US" dirty="0"/>
              <a:t>of extra SE on indices of </a:t>
            </a:r>
            <a:r>
              <a:rPr lang="en-US" dirty="0" smtClean="0"/>
              <a:t>abundance</a:t>
            </a:r>
          </a:p>
          <a:p>
            <a:pPr lvl="1"/>
            <a:r>
              <a:rPr lang="en-US" dirty="0"/>
              <a:t>Recruitment and </a:t>
            </a:r>
            <a:r>
              <a:rPr lang="el-GR" i="1" dirty="0"/>
              <a:t>σ</a:t>
            </a:r>
            <a:r>
              <a:rPr lang="en-US" i="1" baseline="-25000" dirty="0"/>
              <a:t>R</a:t>
            </a:r>
            <a:endParaRPr lang="en-US" i="1" dirty="0"/>
          </a:p>
          <a:p>
            <a:pPr lvl="1"/>
            <a:r>
              <a:rPr lang="en-US" dirty="0" smtClean="0"/>
              <a:t>Age composition weighting</a:t>
            </a:r>
          </a:p>
          <a:p>
            <a:r>
              <a:rPr lang="en-US" dirty="0" smtClean="0"/>
              <a:t>If we have time, let’s look at Widow Rockfish</a:t>
            </a:r>
          </a:p>
          <a:p>
            <a:pPr lvl="1"/>
            <a:r>
              <a:rPr lang="en-US" dirty="0" smtClean="0"/>
              <a:t>Block setup for time-varying factors</a:t>
            </a:r>
          </a:p>
          <a:p>
            <a:pPr lvl="1"/>
            <a:r>
              <a:rPr lang="en-US" dirty="0" smtClean="0"/>
              <a:t>Output for guidance on </a:t>
            </a:r>
            <a:r>
              <a:rPr lang="el-GR" i="1" dirty="0"/>
              <a:t>σ</a:t>
            </a:r>
            <a:r>
              <a:rPr lang="en-US" i="1" baseline="-25000" dirty="0" smtClean="0"/>
              <a:t>R </a:t>
            </a:r>
            <a:r>
              <a:rPr lang="en-US" dirty="0" smtClean="0"/>
              <a:t>and composition weights</a:t>
            </a:r>
          </a:p>
          <a:p>
            <a:pPr lvl="1"/>
            <a:r>
              <a:rPr lang="en-US" dirty="0" smtClean="0"/>
              <a:t>R4SS output for effective N and Francis weighting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introduction to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required input files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err="1"/>
              <a:t>Starter.ss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err="1"/>
              <a:t>Forecast.ss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Data file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Control file</a:t>
            </a:r>
          </a:p>
          <a:p>
            <a:pPr marL="571500" indent="-514350">
              <a:buFont typeface="Arial" charset="0"/>
              <a:buChar char="•"/>
            </a:pPr>
            <a:r>
              <a:rPr lang="en-US" dirty="0"/>
              <a:t>A possible 5th file</a:t>
            </a:r>
          </a:p>
          <a:p>
            <a:pPr marL="971550" lvl="1" indent="-514350">
              <a:buFont typeface="+mj-lt"/>
              <a:buAutoNum type="arabicParenR" startAt="5"/>
            </a:pPr>
            <a:r>
              <a:rPr lang="en-US" dirty="0" err="1"/>
              <a:t>wtatage.ss</a:t>
            </a:r>
            <a:endParaRPr lang="en-US" dirty="0"/>
          </a:p>
          <a:p>
            <a:pPr marL="571500" indent="-514350">
              <a:buFont typeface="Arial" charset="0"/>
              <a:buChar char="•"/>
            </a:pPr>
            <a:r>
              <a:rPr lang="en-US" dirty="0"/>
              <a:t>Executable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dirty="0"/>
              <a:t>Ss3.exe</a:t>
            </a:r>
          </a:p>
        </p:txBody>
      </p:sp>
    </p:spTree>
    <p:extLst>
      <p:ext uri="{BB962C8B-B14F-4D97-AF65-F5344CB8AC3E}">
        <p14:creationId xmlns:p14="http://schemas.microsoft.com/office/powerpoint/2010/main" val="33197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6425" cy="9604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SS I/O &amp; Associated Tools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81100" y="2573338"/>
            <a:ext cx="1503363" cy="12430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Input files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starter.ss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MyControlFile.ss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MyDataFile.ss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forecast.ss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7375" y="3243263"/>
            <a:ext cx="1247775" cy="8794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SS3</a:t>
            </a:r>
            <a:endParaRPr lang="en-US" altLang="en-US" sz="4000" i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140325" y="3300413"/>
            <a:ext cx="1820863" cy="12430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Output with results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Report.sso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CompReport.sso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covar.sso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Forecast-report.sso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5070475" y="2203450"/>
            <a:ext cx="1957388" cy="8874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Output for debugging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warning.sso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echoinput.sso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ParmTrace.sso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449638" y="4832350"/>
            <a:ext cx="2311400" cy="1244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Output that mirrors input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starter.ss_new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control.ss_new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data.ss_new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forecast.ss_new</a:t>
            </a:r>
          </a:p>
        </p:txBody>
      </p:sp>
      <p:cxnSp>
        <p:nvCxnSpPr>
          <p:cNvPr id="3080" name="AutoShape 7"/>
          <p:cNvCxnSpPr>
            <a:cxnSpLocks noChangeShapeType="1"/>
            <a:stCxn id="3075" idx="3"/>
            <a:endCxn id="3076" idx="1"/>
          </p:cNvCxnSpPr>
          <p:nvPr/>
        </p:nvCxnSpPr>
        <p:spPr bwMode="auto">
          <a:xfrm>
            <a:off x="2682875" y="3194050"/>
            <a:ext cx="444500" cy="490538"/>
          </a:xfrm>
          <a:prstGeom prst="curvedConnector3">
            <a:avLst>
              <a:gd name="adj1" fmla="val 50000"/>
            </a:avLst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AutoShape 8"/>
          <p:cNvCxnSpPr>
            <a:cxnSpLocks noChangeShapeType="1"/>
            <a:stCxn id="3076" idx="3"/>
            <a:endCxn id="3077" idx="1"/>
          </p:cNvCxnSpPr>
          <p:nvPr/>
        </p:nvCxnSpPr>
        <p:spPr bwMode="auto">
          <a:xfrm>
            <a:off x="4375150" y="3684588"/>
            <a:ext cx="766763" cy="236537"/>
          </a:xfrm>
          <a:prstGeom prst="curvedConnector3">
            <a:avLst>
              <a:gd name="adj1" fmla="val 50000"/>
            </a:avLst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AutoShape 9"/>
          <p:cNvCxnSpPr>
            <a:cxnSpLocks noChangeShapeType="1"/>
            <a:stCxn id="3076" idx="3"/>
            <a:endCxn id="3078" idx="1"/>
          </p:cNvCxnSpPr>
          <p:nvPr/>
        </p:nvCxnSpPr>
        <p:spPr bwMode="auto">
          <a:xfrm flipV="1">
            <a:off x="4375150" y="2647950"/>
            <a:ext cx="695325" cy="1035050"/>
          </a:xfrm>
          <a:prstGeom prst="curvedConnector3">
            <a:avLst>
              <a:gd name="adj1" fmla="val 50000"/>
            </a:avLst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AutoShape 10"/>
          <p:cNvCxnSpPr>
            <a:cxnSpLocks noChangeShapeType="1"/>
            <a:stCxn id="3076" idx="3"/>
            <a:endCxn id="3079" idx="0"/>
          </p:cNvCxnSpPr>
          <p:nvPr/>
        </p:nvCxnSpPr>
        <p:spPr bwMode="auto">
          <a:xfrm>
            <a:off x="4375150" y="3684588"/>
            <a:ext cx="230188" cy="1147762"/>
          </a:xfrm>
          <a:prstGeom prst="curvedConnector3">
            <a:avLst>
              <a:gd name="adj1" fmla="val 50000"/>
            </a:avLst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AutoShape 11"/>
          <p:cNvCxnSpPr>
            <a:cxnSpLocks noChangeShapeType="1"/>
            <a:stCxn id="3079" idx="1"/>
            <a:endCxn id="3075" idx="2"/>
          </p:cNvCxnSpPr>
          <p:nvPr/>
        </p:nvCxnSpPr>
        <p:spPr bwMode="auto">
          <a:xfrm flipH="1" flipV="1">
            <a:off x="1931988" y="3814763"/>
            <a:ext cx="1516062" cy="1638300"/>
          </a:xfrm>
          <a:prstGeom prst="curvedConnector3">
            <a:avLst>
              <a:gd name="adj1" fmla="val 50000"/>
            </a:avLst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5" name="Oval 12"/>
          <p:cNvSpPr>
            <a:spLocks noChangeArrowheads="1"/>
          </p:cNvSpPr>
          <p:nvPr/>
        </p:nvSpPr>
        <p:spPr bwMode="auto">
          <a:xfrm>
            <a:off x="1406525" y="4279900"/>
            <a:ext cx="1774825" cy="709613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to get comments</a:t>
            </a:r>
            <a:br>
              <a:rPr lang="en-US" altLang="en-US" sz="15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15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or simulated data</a:t>
            </a: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7543800" y="4191000"/>
            <a:ext cx="914400" cy="685800"/>
          </a:xfrm>
          <a:prstGeom prst="rect">
            <a:avLst/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Excel</a:t>
            </a:r>
            <a:b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Viewer</a:t>
            </a: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7391400" y="2819400"/>
            <a:ext cx="914400" cy="457200"/>
          </a:xfrm>
          <a:prstGeom prst="rect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R4SS</a:t>
            </a:r>
          </a:p>
        </p:txBody>
      </p:sp>
      <p:cxnSp>
        <p:nvCxnSpPr>
          <p:cNvPr id="3088" name="AutoShape 19"/>
          <p:cNvCxnSpPr>
            <a:cxnSpLocks noChangeShapeType="1"/>
            <a:stCxn id="3077" idx="3"/>
            <a:endCxn id="3086" idx="1"/>
          </p:cNvCxnSpPr>
          <p:nvPr/>
        </p:nvCxnSpPr>
        <p:spPr bwMode="auto">
          <a:xfrm>
            <a:off x="6961188" y="3922713"/>
            <a:ext cx="582612" cy="611187"/>
          </a:xfrm>
          <a:prstGeom prst="curvedConnector3">
            <a:avLst>
              <a:gd name="adj1" fmla="val 49866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AutoShape 20"/>
          <p:cNvCxnSpPr>
            <a:cxnSpLocks noChangeShapeType="1"/>
            <a:stCxn id="3077" idx="3"/>
            <a:endCxn id="3087" idx="1"/>
          </p:cNvCxnSpPr>
          <p:nvPr/>
        </p:nvCxnSpPr>
        <p:spPr bwMode="auto">
          <a:xfrm flipV="1">
            <a:off x="6961188" y="3048000"/>
            <a:ext cx="430212" cy="874713"/>
          </a:xfrm>
          <a:prstGeom prst="curvedConnector3">
            <a:avLst>
              <a:gd name="adj1" fmla="val 49815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AutoShape 21"/>
          <p:cNvCxnSpPr>
            <a:cxnSpLocks noChangeShapeType="1"/>
            <a:stCxn id="3078" idx="3"/>
            <a:endCxn id="3087" idx="1"/>
          </p:cNvCxnSpPr>
          <p:nvPr/>
        </p:nvCxnSpPr>
        <p:spPr bwMode="auto">
          <a:xfrm>
            <a:off x="7027863" y="2647950"/>
            <a:ext cx="363537" cy="400050"/>
          </a:xfrm>
          <a:prstGeom prst="curvedConnector3">
            <a:avLst>
              <a:gd name="adj1" fmla="val 49782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1" name="Rectangle 22"/>
          <p:cNvSpPr>
            <a:spLocks noChangeArrowheads="1"/>
          </p:cNvSpPr>
          <p:nvPr/>
        </p:nvSpPr>
        <p:spPr bwMode="auto">
          <a:xfrm>
            <a:off x="533400" y="5257800"/>
            <a:ext cx="914400" cy="457200"/>
          </a:xfrm>
          <a:prstGeom prst="rect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R4SS</a:t>
            </a:r>
          </a:p>
        </p:txBody>
      </p:sp>
      <p:cxnSp>
        <p:nvCxnSpPr>
          <p:cNvPr id="3092" name="AutoShape 23"/>
          <p:cNvCxnSpPr>
            <a:cxnSpLocks noChangeShapeType="1"/>
            <a:stCxn id="3079" idx="1"/>
            <a:endCxn id="3091" idx="3"/>
          </p:cNvCxnSpPr>
          <p:nvPr/>
        </p:nvCxnSpPr>
        <p:spPr bwMode="auto">
          <a:xfrm rot="10800000" flipV="1">
            <a:off x="1447800" y="5454650"/>
            <a:ext cx="2001838" cy="31750"/>
          </a:xfrm>
          <a:prstGeom prst="curvedConnector3">
            <a:avLst>
              <a:gd name="adj1" fmla="val 49958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AutoShape 24"/>
          <p:cNvCxnSpPr>
            <a:cxnSpLocks noChangeShapeType="1"/>
            <a:stCxn id="3091" idx="0"/>
            <a:endCxn id="3075" idx="1"/>
          </p:cNvCxnSpPr>
          <p:nvPr/>
        </p:nvCxnSpPr>
        <p:spPr bwMode="auto">
          <a:xfrm rot="-5400000">
            <a:off x="54769" y="4131469"/>
            <a:ext cx="2062162" cy="190500"/>
          </a:xfrm>
          <a:prstGeom prst="curvedConnector2">
            <a:avLst/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4" name="Rectangle 25"/>
          <p:cNvSpPr>
            <a:spLocks noChangeArrowheads="1"/>
          </p:cNvSpPr>
          <p:nvPr/>
        </p:nvSpPr>
        <p:spPr bwMode="auto">
          <a:xfrm>
            <a:off x="533400" y="1447800"/>
            <a:ext cx="1225550" cy="685800"/>
          </a:xfrm>
          <a:prstGeom prst="rect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any text</a:t>
            </a:r>
            <a:b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editor</a:t>
            </a:r>
          </a:p>
        </p:txBody>
      </p:sp>
      <p:cxnSp>
        <p:nvCxnSpPr>
          <p:cNvPr id="3095" name="AutoShape 26"/>
          <p:cNvCxnSpPr>
            <a:cxnSpLocks noChangeShapeType="1"/>
            <a:stCxn id="3094" idx="2"/>
            <a:endCxn id="3075" idx="0"/>
          </p:cNvCxnSpPr>
          <p:nvPr/>
        </p:nvCxnSpPr>
        <p:spPr bwMode="auto">
          <a:xfrm rot="16200000" flipH="1">
            <a:off x="1320006" y="1959769"/>
            <a:ext cx="439738" cy="787400"/>
          </a:xfrm>
          <a:prstGeom prst="curvedConnector3">
            <a:avLst>
              <a:gd name="adj1" fmla="val 49819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6" name="Rectangle 27"/>
          <p:cNvSpPr>
            <a:spLocks noChangeArrowheads="1"/>
          </p:cNvSpPr>
          <p:nvPr/>
        </p:nvSpPr>
        <p:spPr bwMode="auto">
          <a:xfrm>
            <a:off x="7467600" y="5410200"/>
            <a:ext cx="1138238" cy="685800"/>
          </a:xfrm>
          <a:prstGeom prst="rect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any text</a:t>
            </a:r>
            <a:b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editor</a:t>
            </a:r>
          </a:p>
        </p:txBody>
      </p:sp>
      <p:cxnSp>
        <p:nvCxnSpPr>
          <p:cNvPr id="3097" name="AutoShape 28"/>
          <p:cNvCxnSpPr>
            <a:cxnSpLocks noChangeShapeType="1"/>
            <a:stCxn id="3077" idx="2"/>
            <a:endCxn id="3096" idx="0"/>
          </p:cNvCxnSpPr>
          <p:nvPr/>
        </p:nvCxnSpPr>
        <p:spPr bwMode="auto">
          <a:xfrm rot="16200000" flipH="1">
            <a:off x="6611144" y="3983831"/>
            <a:ext cx="866775" cy="1985963"/>
          </a:xfrm>
          <a:prstGeom prst="curvedConnector3">
            <a:avLst>
              <a:gd name="adj1" fmla="val 49815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8" name="AutoShape 29"/>
          <p:cNvCxnSpPr>
            <a:cxnSpLocks noChangeShapeType="1"/>
            <a:stCxn id="3078" idx="0"/>
            <a:endCxn id="3096" idx="3"/>
          </p:cNvCxnSpPr>
          <p:nvPr/>
        </p:nvCxnSpPr>
        <p:spPr bwMode="auto">
          <a:xfrm rot="5400000" flipV="1">
            <a:off x="5553076" y="2700337"/>
            <a:ext cx="3549650" cy="2555875"/>
          </a:xfrm>
          <a:prstGeom prst="curvedConnector4">
            <a:avLst>
              <a:gd name="adj1" fmla="val -12884"/>
              <a:gd name="adj2" fmla="val 108884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9" name="AutoShape 30"/>
          <p:cNvCxnSpPr>
            <a:cxnSpLocks noChangeShapeType="1"/>
            <a:stCxn id="3079" idx="2"/>
            <a:endCxn id="3096" idx="2"/>
          </p:cNvCxnSpPr>
          <p:nvPr/>
        </p:nvCxnSpPr>
        <p:spPr bwMode="auto">
          <a:xfrm rot="16200000" flipH="1">
            <a:off x="6311901" y="4370387"/>
            <a:ext cx="19050" cy="3432175"/>
          </a:xfrm>
          <a:prstGeom prst="curvedConnector3">
            <a:avLst>
              <a:gd name="adj1" fmla="val 1300000"/>
            </a:avLst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0" name="Rectangle 33"/>
          <p:cNvSpPr>
            <a:spLocks noChangeArrowheads="1"/>
          </p:cNvSpPr>
          <p:nvPr/>
        </p:nvSpPr>
        <p:spPr bwMode="auto">
          <a:xfrm>
            <a:off x="152400" y="2286000"/>
            <a:ext cx="914400" cy="685800"/>
          </a:xfrm>
          <a:prstGeom prst="rect">
            <a:avLst/>
          </a:prstGeom>
          <a:solidFill>
            <a:srgbClr val="9966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7320" tIns="22320" rIns="67320" bIns="2232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Excel</a:t>
            </a:r>
            <a:b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Sheets</a:t>
            </a:r>
          </a:p>
        </p:txBody>
      </p:sp>
      <p:cxnSp>
        <p:nvCxnSpPr>
          <p:cNvPr id="3101" name="AutoShape 34"/>
          <p:cNvCxnSpPr>
            <a:cxnSpLocks noChangeShapeType="1"/>
            <a:stCxn id="3100" idx="2"/>
            <a:endCxn id="3075" idx="1"/>
          </p:cNvCxnSpPr>
          <p:nvPr/>
        </p:nvCxnSpPr>
        <p:spPr bwMode="auto">
          <a:xfrm rot="16200000" flipH="1">
            <a:off x="783431" y="2797969"/>
            <a:ext cx="223838" cy="571500"/>
          </a:xfrm>
          <a:prstGeom prst="curvedConnector2">
            <a:avLst/>
          </a:prstGeom>
          <a:noFill/>
          <a:ln w="45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914400" y="2209800"/>
            <a:ext cx="1981200" cy="1981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7012465" y="2162969"/>
            <a:ext cx="1644651" cy="162480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2386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and forecast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Starter file</a:t>
            </a:r>
          </a:p>
          <a:p>
            <a:pPr lvl="1"/>
            <a:r>
              <a:rPr lang="en-US" dirty="0" smtClean="0"/>
              <a:t>Define names of data and control files</a:t>
            </a:r>
          </a:p>
          <a:p>
            <a:pPr lvl="1"/>
            <a:r>
              <a:rPr lang="en-US" dirty="0" smtClean="0"/>
              <a:t>Other definitions for minimization, output, and more</a:t>
            </a:r>
          </a:p>
          <a:p>
            <a:r>
              <a:rPr lang="en-US" dirty="0" smtClean="0"/>
              <a:t>Forecast file</a:t>
            </a:r>
          </a:p>
          <a:p>
            <a:pPr lvl="1"/>
            <a:r>
              <a:rPr lang="en-US" dirty="0" smtClean="0"/>
              <a:t>Set up benchmarks and forecast settings</a:t>
            </a:r>
          </a:p>
        </p:txBody>
      </p:sp>
    </p:spTree>
    <p:extLst>
      <p:ext uri="{BB962C8B-B14F-4D97-AF65-F5344CB8AC3E}">
        <p14:creationId xmlns:p14="http://schemas.microsoft.com/office/powerpoint/2010/main" val="3647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 sections (in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dimensions</a:t>
            </a:r>
          </a:p>
          <a:p>
            <a:r>
              <a:rPr lang="en-US" dirty="0" smtClean="0"/>
              <a:t>Catches</a:t>
            </a:r>
          </a:p>
          <a:p>
            <a:r>
              <a:rPr lang="en-US" b="1" dirty="0" smtClean="0"/>
              <a:t>Abundance index</a:t>
            </a:r>
          </a:p>
          <a:p>
            <a:r>
              <a:rPr lang="en-US" dirty="0" smtClean="0"/>
              <a:t>Discards</a:t>
            </a:r>
          </a:p>
          <a:p>
            <a:r>
              <a:rPr lang="en-US" dirty="0" smtClean="0"/>
              <a:t>Mean weight</a:t>
            </a:r>
          </a:p>
          <a:p>
            <a:r>
              <a:rPr lang="en-US" b="1" dirty="0" smtClean="0"/>
              <a:t>Length compositions</a:t>
            </a:r>
          </a:p>
          <a:p>
            <a:r>
              <a:rPr lang="en-US" b="1" dirty="0" smtClean="0"/>
              <a:t>Age compositions</a:t>
            </a:r>
          </a:p>
          <a:p>
            <a:r>
              <a:rPr lang="en-US" dirty="0" smtClean="0"/>
              <a:t>Mean size-at-age</a:t>
            </a:r>
          </a:p>
          <a:p>
            <a:r>
              <a:rPr lang="en-US" dirty="0" smtClean="0"/>
              <a:t>Environmental observations</a:t>
            </a:r>
          </a:p>
          <a:p>
            <a:r>
              <a:rPr lang="en-US" dirty="0" smtClean="0"/>
              <a:t>Size frequencies</a:t>
            </a:r>
          </a:p>
          <a:p>
            <a:r>
              <a:rPr lang="en-US" dirty="0" smtClean="0"/>
              <a:t>Tag data</a:t>
            </a:r>
          </a:p>
          <a:p>
            <a:r>
              <a:rPr lang="en-US" dirty="0" smtClean="0"/>
              <a:t>Morph compositions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weighting methods in SS</a:t>
            </a:r>
            <a:br>
              <a:rPr lang="en-US" dirty="0" smtClean="0"/>
            </a:br>
            <a:r>
              <a:rPr lang="en-US" dirty="0" smtClean="0"/>
              <a:t>Data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Indices of </a:t>
            </a:r>
            <a:r>
              <a:rPr lang="en-US" dirty="0" smtClean="0"/>
              <a:t>abundance</a:t>
            </a:r>
          </a:p>
          <a:p>
            <a:pPr lvl="1"/>
            <a:r>
              <a:rPr lang="en-US" dirty="0" smtClean="0"/>
              <a:t>Typically a lognormal likelihood</a:t>
            </a:r>
            <a:endParaRPr lang="en-US" dirty="0" smtClean="0"/>
          </a:p>
          <a:p>
            <a:pPr lvl="1"/>
            <a:r>
              <a:rPr lang="en-US" dirty="0" smtClean="0"/>
              <a:t>Input SE(log space)</a:t>
            </a:r>
          </a:p>
          <a:p>
            <a:pPr lvl="2"/>
            <a:r>
              <a:rPr lang="en-US" dirty="0" smtClean="0"/>
              <a:t>Higher values give less weight</a:t>
            </a:r>
          </a:p>
          <a:p>
            <a:pPr lvl="2"/>
            <a:r>
              <a:rPr lang="en-US" dirty="0" smtClean="0"/>
              <a:t>Allows for year-specific weighting</a:t>
            </a:r>
          </a:p>
          <a:p>
            <a:r>
              <a:rPr lang="en-US" dirty="0" smtClean="0"/>
              <a:t>Compositions</a:t>
            </a:r>
          </a:p>
          <a:p>
            <a:pPr lvl="1"/>
            <a:r>
              <a:rPr lang="en-US" dirty="0" smtClean="0"/>
              <a:t>Multinomial likelihood</a:t>
            </a:r>
            <a:endParaRPr lang="en-US" dirty="0" smtClean="0"/>
          </a:p>
          <a:p>
            <a:pPr lvl="1"/>
            <a:r>
              <a:rPr lang="en-US" dirty="0" smtClean="0"/>
              <a:t>Input sample sizes</a:t>
            </a:r>
          </a:p>
          <a:p>
            <a:pPr lvl="2"/>
            <a:r>
              <a:rPr lang="en-US" dirty="0" smtClean="0"/>
              <a:t>Lower values give less weight</a:t>
            </a:r>
          </a:p>
          <a:p>
            <a:pPr lvl="2"/>
            <a:r>
              <a:rPr lang="en-US" dirty="0" smtClean="0"/>
              <a:t>Allows for year-specific </a:t>
            </a:r>
            <a:r>
              <a:rPr lang="en-US" dirty="0" smtClean="0"/>
              <a:t>weighting</a:t>
            </a:r>
          </a:p>
        </p:txBody>
      </p:sp>
    </p:spTree>
    <p:extLst>
      <p:ext uri="{BB962C8B-B14F-4D97-AF65-F5344CB8AC3E}">
        <p14:creationId xmlns:p14="http://schemas.microsoft.com/office/powerpoint/2010/main" val="23680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6"/>
          <a:stretch/>
        </p:blipFill>
        <p:spPr bwMode="auto">
          <a:xfrm>
            <a:off x="152400" y="1295400"/>
            <a:ext cx="8907925" cy="25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Hake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5" y="838200"/>
            <a:ext cx="8915400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Index of abundance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925" y="398145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Age compositions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8650"/>
            <a:ext cx="10801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91000" y="4953000"/>
            <a:ext cx="685800" cy="2057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2200" y="1219200"/>
            <a:ext cx="914400" cy="27622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file sections (in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and time-block setup</a:t>
            </a:r>
          </a:p>
          <a:p>
            <a:r>
              <a:rPr lang="en-US" dirty="0" smtClean="0"/>
              <a:t>Biological parameters</a:t>
            </a:r>
          </a:p>
          <a:p>
            <a:r>
              <a:rPr lang="en-US" dirty="0" smtClean="0"/>
              <a:t>Stock-recruitment parameters and setup</a:t>
            </a:r>
          </a:p>
          <a:p>
            <a:r>
              <a:rPr lang="en-US" dirty="0" smtClean="0"/>
              <a:t>Fishing mortality</a:t>
            </a:r>
          </a:p>
          <a:p>
            <a:r>
              <a:rPr lang="en-US" b="1" dirty="0" smtClean="0"/>
              <a:t>Catchability</a:t>
            </a:r>
          </a:p>
          <a:p>
            <a:r>
              <a:rPr lang="en-US" dirty="0" smtClean="0"/>
              <a:t>Selectivity</a:t>
            </a:r>
          </a:p>
          <a:p>
            <a:r>
              <a:rPr lang="en-US" dirty="0" smtClean="0"/>
              <a:t>Tag-recapture</a:t>
            </a:r>
          </a:p>
          <a:p>
            <a:r>
              <a:rPr lang="en-US" b="1" dirty="0" smtClean="0"/>
              <a:t>Variance adjustments</a:t>
            </a:r>
          </a:p>
          <a:p>
            <a:r>
              <a:rPr lang="en-US" b="1" dirty="0" smtClean="0"/>
              <a:t>Lambdas (multipliers to likelihood)</a:t>
            </a:r>
          </a:p>
          <a:p>
            <a:r>
              <a:rPr lang="en-US" dirty="0" smtClean="0"/>
              <a:t>Extra standard deviation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747</Words>
  <Application>Microsoft Office PowerPoint</Application>
  <PresentationFormat>On-screen Show (4:3)</PresentationFormat>
  <Paragraphs>186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short course on data weighting and process error in  Stock Synthesis</vt:lpstr>
      <vt:lpstr>Working definitions</vt:lpstr>
      <vt:lpstr>A brief introduction to SS</vt:lpstr>
      <vt:lpstr>SS I/O &amp; Associated Tools</vt:lpstr>
      <vt:lpstr>Starter and forecast files</vt:lpstr>
      <vt:lpstr>Data File sections (in order)</vt:lpstr>
      <vt:lpstr>Data weighting methods in SS Data file</vt:lpstr>
      <vt:lpstr>Pacific Hake Example</vt:lpstr>
      <vt:lpstr>Control file sections (in order)</vt:lpstr>
      <vt:lpstr>Data weighting methods in SS Variance adjustment factors</vt:lpstr>
      <vt:lpstr>Data weighting methods in SS Lambdas</vt:lpstr>
      <vt:lpstr>Data weighting methods Extra SD on indices of abundance</vt:lpstr>
      <vt:lpstr>Data weighting guidance</vt:lpstr>
      <vt:lpstr>Extra SD for indices (Widow Rockfish)</vt:lpstr>
      <vt:lpstr>Length composition weighting</vt:lpstr>
      <vt:lpstr>Fits to composition data</vt:lpstr>
      <vt:lpstr>Process error</vt:lpstr>
      <vt:lpstr>Process error</vt:lpstr>
      <vt:lpstr>Parameter elements</vt:lpstr>
      <vt:lpstr>Final thoughts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Hake MSE</dc:title>
  <dc:creator>Allan C. Hicks</dc:creator>
  <cp:lastModifiedBy>Allan Hicks</cp:lastModifiedBy>
  <cp:revision>191</cp:revision>
  <dcterms:created xsi:type="dcterms:W3CDTF">2014-10-18T00:57:01Z</dcterms:created>
  <dcterms:modified xsi:type="dcterms:W3CDTF">2015-10-19T17:19:33Z</dcterms:modified>
</cp:coreProperties>
</file>